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sldIdLst>
    <p:sldId id="256" r:id="rId2"/>
    <p:sldId id="317" r:id="rId3"/>
    <p:sldId id="303" r:id="rId4"/>
    <p:sldId id="298" r:id="rId5"/>
    <p:sldId id="258" r:id="rId6"/>
    <p:sldId id="259" r:id="rId7"/>
    <p:sldId id="260" r:id="rId8"/>
    <p:sldId id="261" r:id="rId9"/>
    <p:sldId id="262" r:id="rId10"/>
    <p:sldId id="263" r:id="rId11"/>
    <p:sldId id="264" r:id="rId12"/>
    <p:sldId id="300" r:id="rId13"/>
    <p:sldId id="265" r:id="rId14"/>
    <p:sldId id="266" r:id="rId15"/>
    <p:sldId id="318" r:id="rId16"/>
    <p:sldId id="304" r:id="rId17"/>
    <p:sldId id="267" r:id="rId18"/>
    <p:sldId id="301" r:id="rId19"/>
    <p:sldId id="302" r:id="rId20"/>
    <p:sldId id="268" r:id="rId21"/>
    <p:sldId id="269" r:id="rId22"/>
    <p:sldId id="270" r:id="rId23"/>
    <p:sldId id="271" r:id="rId24"/>
    <p:sldId id="272" r:id="rId25"/>
    <p:sldId id="273" r:id="rId26"/>
    <p:sldId id="274" r:id="rId27"/>
    <p:sldId id="279" r:id="rId28"/>
    <p:sldId id="275" r:id="rId29"/>
    <p:sldId id="280" r:id="rId30"/>
    <p:sldId id="276" r:id="rId31"/>
    <p:sldId id="277" r:id="rId32"/>
    <p:sldId id="278" r:id="rId33"/>
    <p:sldId id="281" r:id="rId34"/>
    <p:sldId id="305" r:id="rId35"/>
    <p:sldId id="312" r:id="rId36"/>
    <p:sldId id="313" r:id="rId37"/>
    <p:sldId id="314" r:id="rId38"/>
    <p:sldId id="315" r:id="rId39"/>
    <p:sldId id="319" r:id="rId40"/>
    <p:sldId id="316" r:id="rId4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47" autoAdjust="0"/>
    <p:restoredTop sz="95244" autoAdjust="0"/>
  </p:normalViewPr>
  <p:slideViewPr>
    <p:cSldViewPr snapToGrid="0">
      <p:cViewPr varScale="1">
        <p:scale>
          <a:sx n="85" d="100"/>
          <a:sy n="85" d="100"/>
        </p:scale>
        <p:origin x="128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A446B4-756A-4284-9AB2-5E7D086400F4}" type="datetimeFigureOut">
              <a:rPr lang="zh-CN" altLang="en-US" smtClean="0"/>
              <a:t>2021/10/26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449A13-D61F-4774-82A6-875E5FF9A332}" type="slidenum">
              <a:rPr lang="zh-CN" altLang="en-US" smtClean="0"/>
              <a:t>‹#›</a:t>
            </a:fld>
            <a:endParaRPr lang="zh-CN" altLang="en-US"/>
          </a:p>
        </p:txBody>
      </p:sp>
    </p:spTree>
    <p:extLst>
      <p:ext uri="{BB962C8B-B14F-4D97-AF65-F5344CB8AC3E}">
        <p14:creationId xmlns:p14="http://schemas.microsoft.com/office/powerpoint/2010/main" val="2068708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A449A13-D61F-4774-82A6-875E5FF9A332}" type="slidenum">
              <a:rPr lang="zh-CN" altLang="en-US" smtClean="0"/>
              <a:t>4</a:t>
            </a:fld>
            <a:endParaRPr lang="zh-CN" altLang="en-US"/>
          </a:p>
        </p:txBody>
      </p:sp>
    </p:spTree>
    <p:extLst>
      <p:ext uri="{BB962C8B-B14F-4D97-AF65-F5344CB8AC3E}">
        <p14:creationId xmlns:p14="http://schemas.microsoft.com/office/powerpoint/2010/main" val="1191529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虚拟化基数不一样</a:t>
            </a:r>
            <a:endParaRPr lang="en-US" altLang="zh-CN" dirty="0"/>
          </a:p>
          <a:p>
            <a:r>
              <a:rPr lang="zh-CN" altLang="en-US" dirty="0"/>
              <a:t>网格计算是偏于硬件资源的分配，云计算是纯虚拟资源的分配</a:t>
            </a:r>
            <a:endParaRPr lang="en-US" altLang="zh-CN" dirty="0"/>
          </a:p>
          <a:p>
            <a:endParaRPr lang="en-US" altLang="zh-CN" dirty="0"/>
          </a:p>
          <a:p>
            <a:r>
              <a:rPr lang="zh-CN" altLang="en-US" dirty="0"/>
              <a:t>为什么叫云计算？（视频）</a:t>
            </a:r>
            <a:endParaRPr lang="en-US" altLang="zh-CN" dirty="0"/>
          </a:p>
        </p:txBody>
      </p:sp>
      <p:sp>
        <p:nvSpPr>
          <p:cNvPr id="4" name="灯片编号占位符 3"/>
          <p:cNvSpPr>
            <a:spLocks noGrp="1"/>
          </p:cNvSpPr>
          <p:nvPr>
            <p:ph type="sldNum" sz="quarter" idx="5"/>
          </p:nvPr>
        </p:nvSpPr>
        <p:spPr/>
        <p:txBody>
          <a:bodyPr/>
          <a:lstStyle/>
          <a:p>
            <a:fld id="{EA449A13-D61F-4774-82A6-875E5FF9A332}" type="slidenum">
              <a:rPr lang="zh-CN" altLang="en-US" smtClean="0"/>
              <a:t>20</a:t>
            </a:fld>
            <a:endParaRPr lang="zh-CN" altLang="en-US"/>
          </a:p>
        </p:txBody>
      </p:sp>
    </p:spTree>
    <p:extLst>
      <p:ext uri="{BB962C8B-B14F-4D97-AF65-F5344CB8AC3E}">
        <p14:creationId xmlns:p14="http://schemas.microsoft.com/office/powerpoint/2010/main" val="2759504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软件作为服务：比如美团放到云，直接手机上使用美团</a:t>
            </a:r>
          </a:p>
        </p:txBody>
      </p:sp>
      <p:sp>
        <p:nvSpPr>
          <p:cNvPr id="4" name="灯片编号占位符 3"/>
          <p:cNvSpPr>
            <a:spLocks noGrp="1"/>
          </p:cNvSpPr>
          <p:nvPr>
            <p:ph type="sldNum" sz="quarter" idx="5"/>
          </p:nvPr>
        </p:nvSpPr>
        <p:spPr/>
        <p:txBody>
          <a:bodyPr/>
          <a:lstStyle/>
          <a:p>
            <a:fld id="{EA449A13-D61F-4774-82A6-875E5FF9A332}" type="slidenum">
              <a:rPr lang="zh-CN" altLang="en-US" smtClean="0"/>
              <a:t>22</a:t>
            </a:fld>
            <a:endParaRPr lang="zh-CN" altLang="en-US"/>
          </a:p>
        </p:txBody>
      </p:sp>
    </p:spTree>
    <p:extLst>
      <p:ext uri="{BB962C8B-B14F-4D97-AF65-F5344CB8AC3E}">
        <p14:creationId xmlns:p14="http://schemas.microsoft.com/office/powerpoint/2010/main" val="1944426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比较麻烦的是需要自己进行配置</a:t>
            </a:r>
            <a:endParaRPr lang="en-US" altLang="zh-CN" dirty="0"/>
          </a:p>
          <a:p>
            <a:r>
              <a:rPr lang="zh-CN" altLang="en-US" dirty="0"/>
              <a:t>申请四台虚拟机配置一个集群，比较麻烦</a:t>
            </a:r>
            <a:endParaRPr lang="en-US" altLang="zh-CN" dirty="0"/>
          </a:p>
          <a:p>
            <a:endParaRPr lang="en-US" altLang="zh-CN" dirty="0"/>
          </a:p>
          <a:p>
            <a:r>
              <a:rPr lang="zh-CN" altLang="en-US" dirty="0"/>
              <a:t>这里抽象成一台计算机（一台虚拟机）</a:t>
            </a:r>
          </a:p>
        </p:txBody>
      </p:sp>
      <p:sp>
        <p:nvSpPr>
          <p:cNvPr id="4" name="灯片编号占位符 3"/>
          <p:cNvSpPr>
            <a:spLocks noGrp="1"/>
          </p:cNvSpPr>
          <p:nvPr>
            <p:ph type="sldNum" sz="quarter" idx="5"/>
          </p:nvPr>
        </p:nvSpPr>
        <p:spPr/>
        <p:txBody>
          <a:bodyPr/>
          <a:lstStyle/>
          <a:p>
            <a:fld id="{EA449A13-D61F-4774-82A6-875E5FF9A332}" type="slidenum">
              <a:rPr lang="zh-CN" altLang="en-US" smtClean="0"/>
              <a:t>23</a:t>
            </a:fld>
            <a:endParaRPr lang="zh-CN" altLang="en-US"/>
          </a:p>
        </p:txBody>
      </p:sp>
    </p:spTree>
    <p:extLst>
      <p:ext uri="{BB962C8B-B14F-4D97-AF65-F5344CB8AC3E}">
        <p14:creationId xmlns:p14="http://schemas.microsoft.com/office/powerpoint/2010/main" val="16584629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物理资源层的软件指的是</a:t>
            </a:r>
            <a:r>
              <a:rPr lang="en-US" altLang="zh-CN" dirty="0"/>
              <a:t>java</a:t>
            </a:r>
            <a:r>
              <a:rPr lang="zh-CN" altLang="en-US" dirty="0"/>
              <a:t>虚拟机和驱动等</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EA449A13-D61F-4774-82A6-875E5FF9A332}" type="slidenum">
              <a:rPr lang="zh-CN" altLang="en-US" smtClean="0"/>
              <a:t>26</a:t>
            </a:fld>
            <a:endParaRPr lang="zh-CN" altLang="en-US"/>
          </a:p>
        </p:txBody>
      </p:sp>
    </p:spTree>
    <p:extLst>
      <p:ext uri="{BB962C8B-B14F-4D97-AF65-F5344CB8AC3E}">
        <p14:creationId xmlns:p14="http://schemas.microsoft.com/office/powerpoint/2010/main" val="1623031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右边的图  上方是横向的   发展模型和服务模型</a:t>
            </a:r>
          </a:p>
        </p:txBody>
      </p:sp>
      <p:sp>
        <p:nvSpPr>
          <p:cNvPr id="4" name="灯片编号占位符 3"/>
          <p:cNvSpPr>
            <a:spLocks noGrp="1"/>
          </p:cNvSpPr>
          <p:nvPr>
            <p:ph type="sldNum" sz="quarter" idx="5"/>
          </p:nvPr>
        </p:nvSpPr>
        <p:spPr/>
        <p:txBody>
          <a:bodyPr/>
          <a:lstStyle/>
          <a:p>
            <a:fld id="{EA449A13-D61F-4774-82A6-875E5FF9A332}" type="slidenum">
              <a:rPr lang="zh-CN" altLang="en-US" smtClean="0"/>
              <a:t>31</a:t>
            </a:fld>
            <a:endParaRPr lang="zh-CN" altLang="en-US"/>
          </a:p>
        </p:txBody>
      </p:sp>
    </p:spTree>
    <p:extLst>
      <p:ext uri="{BB962C8B-B14F-4D97-AF65-F5344CB8AC3E}">
        <p14:creationId xmlns:p14="http://schemas.microsoft.com/office/powerpoint/2010/main" val="26585311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未来：云格计算（云计算有一些缺陷，恰巧网格在这些方面有优点）</a:t>
            </a:r>
          </a:p>
        </p:txBody>
      </p:sp>
      <p:sp>
        <p:nvSpPr>
          <p:cNvPr id="4" name="灯片编号占位符 3"/>
          <p:cNvSpPr>
            <a:spLocks noGrp="1"/>
          </p:cNvSpPr>
          <p:nvPr>
            <p:ph type="sldNum" sz="quarter" idx="5"/>
          </p:nvPr>
        </p:nvSpPr>
        <p:spPr/>
        <p:txBody>
          <a:bodyPr/>
          <a:lstStyle/>
          <a:p>
            <a:fld id="{EA449A13-D61F-4774-82A6-875E5FF9A332}" type="slidenum">
              <a:rPr lang="zh-CN" altLang="en-US" smtClean="0"/>
              <a:t>38</a:t>
            </a:fld>
            <a:endParaRPr lang="zh-CN" altLang="en-US"/>
          </a:p>
        </p:txBody>
      </p:sp>
    </p:spTree>
    <p:extLst>
      <p:ext uri="{BB962C8B-B14F-4D97-AF65-F5344CB8AC3E}">
        <p14:creationId xmlns:p14="http://schemas.microsoft.com/office/powerpoint/2010/main" val="30706681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A449A13-D61F-4774-82A6-875E5FF9A332}" type="slidenum">
              <a:rPr lang="zh-CN" altLang="en-US" smtClean="0"/>
              <a:t>39</a:t>
            </a:fld>
            <a:endParaRPr lang="zh-CN" altLang="en-US"/>
          </a:p>
        </p:txBody>
      </p:sp>
    </p:spTree>
    <p:extLst>
      <p:ext uri="{BB962C8B-B14F-4D97-AF65-F5344CB8AC3E}">
        <p14:creationId xmlns:p14="http://schemas.microsoft.com/office/powerpoint/2010/main" val="663577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目前还没有一个系统可以使得集群实现完全的资源共享，阻碍了集群的发展</a:t>
            </a:r>
            <a:endParaRPr lang="en-US" altLang="zh-CN" dirty="0"/>
          </a:p>
          <a:p>
            <a:r>
              <a:rPr lang="en-US" altLang="zh-CN" dirty="0"/>
              <a:t>P2P</a:t>
            </a:r>
            <a:r>
              <a:rPr lang="zh-CN" altLang="en-US" dirty="0"/>
              <a:t>优点：</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P2P</a:t>
            </a:r>
            <a:r>
              <a:rPr lang="zh-CN" altLang="en-US" dirty="0"/>
              <a:t>网络里的机器可以自由得加入和退出，而集群里会有一台机器主要负责管理</a:t>
            </a:r>
            <a:endParaRPr lang="en-US" altLang="zh-CN" dirty="0"/>
          </a:p>
          <a:p>
            <a:r>
              <a:rPr lang="zh-CN" altLang="en-US" dirty="0"/>
              <a:t>缺点：</a:t>
            </a:r>
            <a:endParaRPr lang="en-US" altLang="zh-CN" dirty="0"/>
          </a:p>
          <a:p>
            <a:r>
              <a:rPr lang="en-US" altLang="zh-CN" dirty="0"/>
              <a:t>P2P</a:t>
            </a:r>
            <a:r>
              <a:rPr lang="zh-CN" altLang="en-US" dirty="0"/>
              <a:t>管理起来比较困难，一台机器退出之后，如果上面得数据没有备份，数据就会丢失</a:t>
            </a:r>
            <a:endParaRPr lang="en-US" altLang="zh-CN" dirty="0"/>
          </a:p>
          <a:p>
            <a:r>
              <a:rPr lang="zh-CN" altLang="en-US" dirty="0"/>
              <a:t>速度受到中间路由器、网络得限制</a:t>
            </a:r>
            <a:endParaRPr lang="en-US" altLang="zh-CN" dirty="0"/>
          </a:p>
          <a:p>
            <a:endParaRPr lang="en-US" altLang="zh-CN" dirty="0"/>
          </a:p>
          <a:p>
            <a:r>
              <a:rPr lang="zh-CN" altLang="en-US" dirty="0"/>
              <a:t>网格主要解决科研问题</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EA449A13-D61F-4774-82A6-875E5FF9A332}" type="slidenum">
              <a:rPr lang="zh-CN" altLang="en-US" smtClean="0"/>
              <a:t>5</a:t>
            </a:fld>
            <a:endParaRPr lang="zh-CN" altLang="en-US"/>
          </a:p>
        </p:txBody>
      </p:sp>
    </p:spTree>
    <p:extLst>
      <p:ext uri="{BB962C8B-B14F-4D97-AF65-F5344CB8AC3E}">
        <p14:creationId xmlns:p14="http://schemas.microsoft.com/office/powerpoint/2010/main" val="3424858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理想上，集群可以看作一台电脑来管理</a:t>
            </a:r>
          </a:p>
        </p:txBody>
      </p:sp>
      <p:sp>
        <p:nvSpPr>
          <p:cNvPr id="4" name="灯片编号占位符 3"/>
          <p:cNvSpPr>
            <a:spLocks noGrp="1"/>
          </p:cNvSpPr>
          <p:nvPr>
            <p:ph type="sldNum" sz="quarter" idx="5"/>
          </p:nvPr>
        </p:nvSpPr>
        <p:spPr/>
        <p:txBody>
          <a:bodyPr/>
          <a:lstStyle/>
          <a:p>
            <a:fld id="{EA449A13-D61F-4774-82A6-875E5FF9A332}" type="slidenum">
              <a:rPr lang="zh-CN" altLang="en-US" smtClean="0"/>
              <a:t>6</a:t>
            </a:fld>
            <a:endParaRPr lang="zh-CN" altLang="en-US"/>
          </a:p>
        </p:txBody>
      </p:sp>
    </p:spTree>
    <p:extLst>
      <p:ext uri="{BB962C8B-B14F-4D97-AF65-F5344CB8AC3E}">
        <p14:creationId xmlns:p14="http://schemas.microsoft.com/office/powerpoint/2010/main" val="2658651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不要求单个设备计算能力很强，只要求结构、系统类似，可以协同管理，大量</a:t>
            </a:r>
            <a:endParaRPr lang="en-US" altLang="zh-CN" dirty="0"/>
          </a:p>
          <a:p>
            <a:r>
              <a:rPr lang="zh-CN" altLang="en-US" dirty="0"/>
              <a:t>内部专用网络比互联网更快</a:t>
            </a:r>
            <a:endParaRPr lang="en-US" altLang="zh-CN" dirty="0"/>
          </a:p>
          <a:p>
            <a:endParaRPr lang="en-US" altLang="zh-CN" dirty="0"/>
          </a:p>
          <a:p>
            <a:r>
              <a:rPr lang="zh-CN" altLang="en-US" b="1" dirty="0">
                <a:solidFill>
                  <a:srgbClr val="FF6699"/>
                </a:solidFill>
              </a:rPr>
              <a:t>可以按照需要分配设备（要求</a:t>
            </a:r>
            <a:r>
              <a:rPr lang="en-US" altLang="zh-CN" b="1" dirty="0">
                <a:solidFill>
                  <a:srgbClr val="FF6699"/>
                </a:solidFill>
              </a:rPr>
              <a:t>4g/16g</a:t>
            </a:r>
            <a:r>
              <a:rPr lang="zh-CN" altLang="en-US" b="1" dirty="0">
                <a:solidFill>
                  <a:srgbClr val="FF6699"/>
                </a:solidFill>
              </a:rPr>
              <a:t>内存？）</a:t>
            </a:r>
          </a:p>
        </p:txBody>
      </p:sp>
      <p:sp>
        <p:nvSpPr>
          <p:cNvPr id="4" name="灯片编号占位符 3"/>
          <p:cNvSpPr>
            <a:spLocks noGrp="1"/>
          </p:cNvSpPr>
          <p:nvPr>
            <p:ph type="sldNum" sz="quarter" idx="5"/>
          </p:nvPr>
        </p:nvSpPr>
        <p:spPr/>
        <p:txBody>
          <a:bodyPr/>
          <a:lstStyle/>
          <a:p>
            <a:fld id="{EA449A13-D61F-4774-82A6-875E5FF9A332}" type="slidenum">
              <a:rPr lang="zh-CN" altLang="en-US" smtClean="0"/>
              <a:t>7</a:t>
            </a:fld>
            <a:endParaRPr lang="zh-CN" altLang="en-US"/>
          </a:p>
        </p:txBody>
      </p:sp>
    </p:spTree>
    <p:extLst>
      <p:ext uri="{BB962C8B-B14F-4D97-AF65-F5344CB8AC3E}">
        <p14:creationId xmlns:p14="http://schemas.microsoft.com/office/powerpoint/2010/main" val="3177064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A449A13-D61F-4774-82A6-875E5FF9A332}" type="slidenum">
              <a:rPr lang="zh-CN" altLang="en-US" smtClean="0"/>
              <a:t>8</a:t>
            </a:fld>
            <a:endParaRPr lang="zh-CN" altLang="en-US"/>
          </a:p>
        </p:txBody>
      </p:sp>
    </p:spTree>
    <p:extLst>
      <p:ext uri="{BB962C8B-B14F-4D97-AF65-F5344CB8AC3E}">
        <p14:creationId xmlns:p14="http://schemas.microsoft.com/office/powerpoint/2010/main" val="516863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A449A13-D61F-4774-82A6-875E5FF9A332}" type="slidenum">
              <a:rPr lang="zh-CN" altLang="en-US" smtClean="0"/>
              <a:t>9</a:t>
            </a:fld>
            <a:endParaRPr lang="zh-CN" altLang="en-US"/>
          </a:p>
        </p:txBody>
      </p:sp>
    </p:spTree>
    <p:extLst>
      <p:ext uri="{BB962C8B-B14F-4D97-AF65-F5344CB8AC3E}">
        <p14:creationId xmlns:p14="http://schemas.microsoft.com/office/powerpoint/2010/main" val="2346193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A449A13-D61F-4774-82A6-875E5FF9A332}" type="slidenum">
              <a:rPr lang="zh-CN" altLang="en-US" smtClean="0"/>
              <a:t>17</a:t>
            </a:fld>
            <a:endParaRPr lang="zh-CN" altLang="en-US"/>
          </a:p>
        </p:txBody>
      </p:sp>
    </p:spTree>
    <p:extLst>
      <p:ext uri="{BB962C8B-B14F-4D97-AF65-F5344CB8AC3E}">
        <p14:creationId xmlns:p14="http://schemas.microsoft.com/office/powerpoint/2010/main" val="2648952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A449A13-D61F-4774-82A6-875E5FF9A332}" type="slidenum">
              <a:rPr lang="zh-CN" altLang="en-US" smtClean="0"/>
              <a:t>18</a:t>
            </a:fld>
            <a:endParaRPr lang="zh-CN" altLang="en-US"/>
          </a:p>
        </p:txBody>
      </p:sp>
    </p:spTree>
    <p:extLst>
      <p:ext uri="{BB962C8B-B14F-4D97-AF65-F5344CB8AC3E}">
        <p14:creationId xmlns:p14="http://schemas.microsoft.com/office/powerpoint/2010/main" val="3038695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a:t>
            </a:r>
            <a:r>
              <a:rPr lang="en-US" altLang="zh-CN" dirty="0"/>
              <a:t>——</a:t>
            </a:r>
            <a:r>
              <a:rPr lang="zh-CN" altLang="en-US" dirty="0"/>
              <a:t>信息</a:t>
            </a:r>
            <a:r>
              <a:rPr lang="en-US" altLang="zh-CN" dirty="0"/>
              <a:t>——</a:t>
            </a:r>
            <a:r>
              <a:rPr lang="zh-CN" altLang="en-US" dirty="0"/>
              <a:t>知识</a:t>
            </a:r>
            <a:r>
              <a:rPr lang="en-US" altLang="zh-CN" dirty="0"/>
              <a:t>——</a:t>
            </a:r>
            <a:r>
              <a:rPr lang="zh-CN" altLang="en-US" dirty="0"/>
              <a:t>智慧</a:t>
            </a:r>
          </a:p>
        </p:txBody>
      </p:sp>
      <p:sp>
        <p:nvSpPr>
          <p:cNvPr id="4" name="灯片编号占位符 3"/>
          <p:cNvSpPr>
            <a:spLocks noGrp="1"/>
          </p:cNvSpPr>
          <p:nvPr>
            <p:ph type="sldNum" sz="quarter" idx="5"/>
          </p:nvPr>
        </p:nvSpPr>
        <p:spPr/>
        <p:txBody>
          <a:bodyPr/>
          <a:lstStyle/>
          <a:p>
            <a:fld id="{EA449A13-D61F-4774-82A6-875E5FF9A332}" type="slidenum">
              <a:rPr lang="zh-CN" altLang="en-US" smtClean="0"/>
              <a:t>19</a:t>
            </a:fld>
            <a:endParaRPr lang="zh-CN" altLang="en-US"/>
          </a:p>
        </p:txBody>
      </p:sp>
    </p:spTree>
    <p:extLst>
      <p:ext uri="{BB962C8B-B14F-4D97-AF65-F5344CB8AC3E}">
        <p14:creationId xmlns:p14="http://schemas.microsoft.com/office/powerpoint/2010/main" val="31626567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420455" y="287306"/>
            <a:ext cx="7886700" cy="649110"/>
          </a:xfrm>
        </p:spPr>
        <p:txBody>
          <a:bodyPr>
            <a:normAutofit/>
          </a:bodyPr>
          <a:lstStyle>
            <a:lvl1pPr algn="ctr">
              <a:defRPr sz="2700" b="1">
                <a:solidFill>
                  <a:srgbClr val="6F0E6F"/>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420456" y="1188138"/>
            <a:ext cx="8301514" cy="5183188"/>
          </a:xfrm>
        </p:spPr>
        <p:txBody>
          <a:bodyPr/>
          <a:lstStyle>
            <a:lvl1pPr>
              <a:defRPr sz="1650" b="0">
                <a:solidFill>
                  <a:schemeClr val="tx1"/>
                </a:solidFill>
                <a:latin typeface="微软雅黑" panose="020B0503020204020204" pitchFamily="34" charset="-122"/>
                <a:ea typeface="微软雅黑" panose="020B0503020204020204" pitchFamily="34" charset="-122"/>
              </a:defRPr>
            </a:lvl1pPr>
            <a:lvl2pPr>
              <a:defRPr sz="1500" b="0">
                <a:solidFill>
                  <a:schemeClr val="tx1"/>
                </a:solidFill>
                <a:latin typeface="微软雅黑" panose="020B0503020204020204" pitchFamily="34" charset="-122"/>
                <a:ea typeface="微软雅黑" panose="020B0503020204020204" pitchFamily="34" charset="-122"/>
              </a:defRPr>
            </a:lvl2pPr>
            <a:lvl3pPr>
              <a:defRPr sz="1500" b="0">
                <a:solidFill>
                  <a:schemeClr val="tx1"/>
                </a:solidFill>
                <a:latin typeface="微软雅黑" panose="020B0503020204020204" pitchFamily="34" charset="-122"/>
                <a:ea typeface="微软雅黑" panose="020B0503020204020204" pitchFamily="34" charset="-122"/>
              </a:defRPr>
            </a:lvl3pPr>
            <a:lvl4pPr>
              <a:defRPr sz="1500" b="0">
                <a:solidFill>
                  <a:schemeClr val="tx1"/>
                </a:solidFill>
                <a:latin typeface="微软雅黑" panose="020B0503020204020204" pitchFamily="34" charset="-122"/>
                <a:ea typeface="微软雅黑" panose="020B0503020204020204" pitchFamily="34" charset="-122"/>
              </a:defRPr>
            </a:lvl4pPr>
            <a:lvl5pPr>
              <a:defRPr sz="1500" b="0">
                <a:solidFill>
                  <a:schemeClr val="tx1"/>
                </a:solidFill>
                <a:latin typeface="微软雅黑" panose="020B0503020204020204" pitchFamily="34" charset="-122"/>
                <a:ea typeface="微软雅黑" panose="020B0503020204020204" pitchFamily="34"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6" name="Slide Number Placeholder 5"/>
          <p:cNvSpPr>
            <a:spLocks noGrp="1"/>
          </p:cNvSpPr>
          <p:nvPr>
            <p:ph type="sldNum" sz="quarter" idx="12"/>
          </p:nvPr>
        </p:nvSpPr>
        <p:spPr>
          <a:xfrm>
            <a:off x="8353748" y="6384713"/>
            <a:ext cx="637186" cy="287222"/>
          </a:xfrm>
        </p:spPr>
        <p:txBody>
          <a:bodyPr/>
          <a:lstStyle>
            <a:lvl1pPr algn="r">
              <a:defRPr sz="1650" b="0">
                <a:solidFill>
                  <a:srgbClr val="6F0E6F"/>
                </a:solidFill>
                <a:latin typeface="Arial" panose="020B0604020202020204" pitchFamily="34" charset="0"/>
                <a:ea typeface="微软雅黑" panose="020B0503020204020204" pitchFamily="34" charset="-122"/>
                <a:cs typeface="Arial" panose="020B0604020202020204" pitchFamily="34" charset="0"/>
              </a:defRPr>
            </a:lvl1pPr>
          </a:lstStyle>
          <a:p>
            <a:fld id="{60B2550D-72F3-4A8E-829C-1304F08F0036}" type="slidenum">
              <a:rPr lang="zh-CN" altLang="en-US" smtClean="0"/>
              <a:t>‹#›</a:t>
            </a:fld>
            <a:endParaRPr lang="zh-CN" altLang="en-US"/>
          </a:p>
        </p:txBody>
      </p:sp>
      <p:pic>
        <p:nvPicPr>
          <p:cNvPr id="18"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8852" y="6195025"/>
            <a:ext cx="419282" cy="525780"/>
          </a:xfrm>
          <a:prstGeom prst="rect">
            <a:avLst/>
          </a:prstGeom>
        </p:spPr>
      </p:pic>
    </p:spTree>
    <p:extLst>
      <p:ext uri="{BB962C8B-B14F-4D97-AF65-F5344CB8AC3E}">
        <p14:creationId xmlns:p14="http://schemas.microsoft.com/office/powerpoint/2010/main" val="28234154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628650" y="6356353"/>
            <a:ext cx="2057400" cy="365125"/>
          </a:xfrm>
          <a:prstGeom prst="rect">
            <a:avLst/>
          </a:prstGeom>
        </p:spPr>
        <p:txBody>
          <a:bodyPr/>
          <a:lstStyle/>
          <a:p>
            <a:fld id="{31A743B0-4E29-4B35-A064-BFAE5D2DAB0C}" type="datetimeFigureOut">
              <a:rPr lang="zh-CN" altLang="en-US" smtClean="0"/>
              <a:t>2021/10/26</a:t>
            </a:fld>
            <a:endParaRPr lang="zh-CN" altLang="en-US"/>
          </a:p>
        </p:txBody>
      </p:sp>
      <p:sp>
        <p:nvSpPr>
          <p:cNvPr id="5" name="Footer Placeholder 4"/>
          <p:cNvSpPr>
            <a:spLocks noGrp="1"/>
          </p:cNvSpPr>
          <p:nvPr>
            <p:ph type="ftr" sz="quarter" idx="11"/>
          </p:nvPr>
        </p:nvSpPr>
        <p:spPr>
          <a:xfrm>
            <a:off x="3028950" y="6356353"/>
            <a:ext cx="30861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p:txBody>
          <a:bodyPr/>
          <a:lstStyle/>
          <a:p>
            <a:fld id="{60B2550D-72F3-4A8E-829C-1304F08F0036}" type="slidenum">
              <a:rPr lang="zh-CN" altLang="en-US" smtClean="0"/>
              <a:t>‹#›</a:t>
            </a:fld>
            <a:endParaRPr lang="zh-CN" altLang="en-US"/>
          </a:p>
        </p:txBody>
      </p:sp>
    </p:spTree>
    <p:extLst>
      <p:ext uri="{BB962C8B-B14F-4D97-AF65-F5344CB8AC3E}">
        <p14:creationId xmlns:p14="http://schemas.microsoft.com/office/powerpoint/2010/main" val="3896941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99839"/>
            <a:ext cx="7772400" cy="2051824"/>
          </a:xfrm>
        </p:spPr>
        <p:txBody>
          <a:bodyPr anchor="ctr" anchorCtr="0">
            <a:normAutofit/>
          </a:bodyPr>
          <a:lstStyle>
            <a:lvl1pPr algn="ctr">
              <a:lnSpc>
                <a:spcPct val="150000"/>
              </a:lnSpc>
              <a:defRPr sz="3600" b="1">
                <a:solidFill>
                  <a:srgbClr val="6F0E6F"/>
                </a:solidFill>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316666" y="3883361"/>
            <a:ext cx="4510668" cy="2012795"/>
          </a:xfrm>
        </p:spPr>
        <p:txBody>
          <a:bodyPr anchor="ctr" anchorCtr="0">
            <a:normAutofit/>
          </a:bodyPr>
          <a:lstStyle>
            <a:lvl1pPr marL="0" indent="0" algn="ctr">
              <a:buNone/>
              <a:defRPr sz="1950">
                <a:latin typeface="微软雅黑" panose="020B0503020204020204" pitchFamily="34" charset="-122"/>
                <a:ea typeface="微软雅黑" panose="020B0503020204020204" pitchFamily="34" charset="-122"/>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endParaRPr lang="en-US" dirty="0"/>
          </a:p>
        </p:txBody>
      </p:sp>
      <p:grpSp>
        <p:nvGrpSpPr>
          <p:cNvPr id="5" name="组合 4"/>
          <p:cNvGrpSpPr>
            <a:grpSpLocks noChangeAspect="1"/>
          </p:cNvGrpSpPr>
          <p:nvPr/>
        </p:nvGrpSpPr>
        <p:grpSpPr>
          <a:xfrm>
            <a:off x="3672000" y="6119716"/>
            <a:ext cx="1800000" cy="566345"/>
            <a:chOff x="2046962" y="6014881"/>
            <a:chExt cx="2288359" cy="720000"/>
          </a:xfrm>
        </p:grpSpPr>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0970" y="6050881"/>
              <a:ext cx="1544351" cy="648000"/>
            </a:xfrm>
            <a:prstGeom prst="rect">
              <a:avLst/>
            </a:prstGeom>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46962" y="6014881"/>
              <a:ext cx="585611" cy="720000"/>
            </a:xfrm>
            <a:prstGeom prst="rect">
              <a:avLst/>
            </a:prstGeom>
          </p:spPr>
        </p:pic>
      </p:grpSp>
    </p:spTree>
    <p:extLst>
      <p:ext uri="{BB962C8B-B14F-4D97-AF65-F5344CB8AC3E}">
        <p14:creationId xmlns:p14="http://schemas.microsoft.com/office/powerpoint/2010/main" val="22995072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6"/>
            <a:ext cx="7886700" cy="150018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a:xfrm>
            <a:off x="628650" y="6356353"/>
            <a:ext cx="2057400" cy="365125"/>
          </a:xfrm>
          <a:prstGeom prst="rect">
            <a:avLst/>
          </a:prstGeom>
        </p:spPr>
        <p:txBody>
          <a:bodyPr/>
          <a:lstStyle/>
          <a:p>
            <a:fld id="{31A743B0-4E29-4B35-A064-BFAE5D2DAB0C}" type="datetimeFigureOut">
              <a:rPr lang="zh-CN" altLang="en-US" smtClean="0"/>
              <a:t>2021/10/26</a:t>
            </a:fld>
            <a:endParaRPr lang="zh-CN" altLang="en-US"/>
          </a:p>
        </p:txBody>
      </p:sp>
      <p:sp>
        <p:nvSpPr>
          <p:cNvPr id="5" name="Footer Placeholder 4"/>
          <p:cNvSpPr>
            <a:spLocks noGrp="1"/>
          </p:cNvSpPr>
          <p:nvPr>
            <p:ph type="ftr" sz="quarter" idx="11"/>
          </p:nvPr>
        </p:nvSpPr>
        <p:spPr>
          <a:xfrm>
            <a:off x="3028950" y="6356353"/>
            <a:ext cx="30861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p:txBody>
          <a:bodyPr/>
          <a:lstStyle/>
          <a:p>
            <a:fld id="{60B2550D-72F3-4A8E-829C-1304F08F0036}" type="slidenum">
              <a:rPr lang="zh-CN" altLang="en-US" smtClean="0"/>
              <a:t>‹#›</a:t>
            </a:fld>
            <a:endParaRPr lang="zh-CN" altLang="en-US"/>
          </a:p>
        </p:txBody>
      </p:sp>
    </p:spTree>
    <p:extLst>
      <p:ext uri="{BB962C8B-B14F-4D97-AF65-F5344CB8AC3E}">
        <p14:creationId xmlns:p14="http://schemas.microsoft.com/office/powerpoint/2010/main" val="902253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a:xfrm>
            <a:off x="628650" y="6356353"/>
            <a:ext cx="2057400" cy="365125"/>
          </a:xfrm>
          <a:prstGeom prst="rect">
            <a:avLst/>
          </a:prstGeom>
        </p:spPr>
        <p:txBody>
          <a:bodyPr/>
          <a:lstStyle/>
          <a:p>
            <a:fld id="{31A743B0-4E29-4B35-A064-BFAE5D2DAB0C}" type="datetimeFigureOut">
              <a:rPr lang="zh-CN" altLang="en-US" smtClean="0"/>
              <a:t>2021/10/26</a:t>
            </a:fld>
            <a:endParaRPr lang="zh-CN" altLang="en-US"/>
          </a:p>
        </p:txBody>
      </p:sp>
      <p:sp>
        <p:nvSpPr>
          <p:cNvPr id="6" name="Footer Placeholder 5"/>
          <p:cNvSpPr>
            <a:spLocks noGrp="1"/>
          </p:cNvSpPr>
          <p:nvPr>
            <p:ph type="ftr" sz="quarter" idx="11"/>
          </p:nvPr>
        </p:nvSpPr>
        <p:spPr>
          <a:xfrm>
            <a:off x="3028950" y="6356353"/>
            <a:ext cx="3086100" cy="365125"/>
          </a:xfrm>
          <a:prstGeom prst="rect">
            <a:avLst/>
          </a:prstGeom>
        </p:spPr>
        <p:txBody>
          <a:bodyPr/>
          <a:lstStyle/>
          <a:p>
            <a:endParaRPr lang="zh-CN" altLang="en-US"/>
          </a:p>
        </p:txBody>
      </p:sp>
      <p:sp>
        <p:nvSpPr>
          <p:cNvPr id="7" name="Slide Number Placeholder 6"/>
          <p:cNvSpPr>
            <a:spLocks noGrp="1"/>
          </p:cNvSpPr>
          <p:nvPr>
            <p:ph type="sldNum" sz="quarter" idx="12"/>
          </p:nvPr>
        </p:nvSpPr>
        <p:spPr/>
        <p:txBody>
          <a:bodyPr/>
          <a:lstStyle/>
          <a:p>
            <a:fld id="{60B2550D-72F3-4A8E-829C-1304F08F0036}" type="slidenum">
              <a:rPr lang="zh-CN" altLang="en-US" smtClean="0"/>
              <a:t>‹#›</a:t>
            </a:fld>
            <a:endParaRPr lang="zh-CN" altLang="en-US"/>
          </a:p>
        </p:txBody>
      </p:sp>
    </p:spTree>
    <p:extLst>
      <p:ext uri="{BB962C8B-B14F-4D97-AF65-F5344CB8AC3E}">
        <p14:creationId xmlns:p14="http://schemas.microsoft.com/office/powerpoint/2010/main" val="1870268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p:nvPr>
        </p:nvSpPr>
        <p:spPr>
          <a:xfrm>
            <a:off x="4629151"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a:xfrm>
            <a:off x="628650" y="6356353"/>
            <a:ext cx="2057400" cy="365125"/>
          </a:xfrm>
          <a:prstGeom prst="rect">
            <a:avLst/>
          </a:prstGeom>
        </p:spPr>
        <p:txBody>
          <a:bodyPr/>
          <a:lstStyle/>
          <a:p>
            <a:fld id="{31A743B0-4E29-4B35-A064-BFAE5D2DAB0C}" type="datetimeFigureOut">
              <a:rPr lang="zh-CN" altLang="en-US" smtClean="0"/>
              <a:t>2021/10/26</a:t>
            </a:fld>
            <a:endParaRPr lang="zh-CN" altLang="en-US"/>
          </a:p>
        </p:txBody>
      </p:sp>
      <p:sp>
        <p:nvSpPr>
          <p:cNvPr id="8" name="Footer Placeholder 7"/>
          <p:cNvSpPr>
            <a:spLocks noGrp="1"/>
          </p:cNvSpPr>
          <p:nvPr>
            <p:ph type="ftr" sz="quarter" idx="11"/>
          </p:nvPr>
        </p:nvSpPr>
        <p:spPr>
          <a:xfrm>
            <a:off x="3028950" y="6356353"/>
            <a:ext cx="3086100" cy="365125"/>
          </a:xfrm>
          <a:prstGeom prst="rect">
            <a:avLst/>
          </a:prstGeom>
        </p:spPr>
        <p:txBody>
          <a:bodyPr/>
          <a:lstStyle/>
          <a:p>
            <a:endParaRPr lang="zh-CN" altLang="en-US"/>
          </a:p>
        </p:txBody>
      </p:sp>
      <p:sp>
        <p:nvSpPr>
          <p:cNvPr id="9" name="Slide Number Placeholder 8"/>
          <p:cNvSpPr>
            <a:spLocks noGrp="1"/>
          </p:cNvSpPr>
          <p:nvPr>
            <p:ph type="sldNum" sz="quarter" idx="12"/>
          </p:nvPr>
        </p:nvSpPr>
        <p:spPr/>
        <p:txBody>
          <a:bodyPr/>
          <a:lstStyle/>
          <a:p>
            <a:fld id="{60B2550D-72F3-4A8E-829C-1304F08F0036}" type="slidenum">
              <a:rPr lang="zh-CN" altLang="en-US" smtClean="0"/>
              <a:t>‹#›</a:t>
            </a:fld>
            <a:endParaRPr lang="zh-CN" altLang="en-US"/>
          </a:p>
        </p:txBody>
      </p:sp>
    </p:spTree>
    <p:extLst>
      <p:ext uri="{BB962C8B-B14F-4D97-AF65-F5344CB8AC3E}">
        <p14:creationId xmlns:p14="http://schemas.microsoft.com/office/powerpoint/2010/main" val="2808872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sp>
        <p:nvSpPr>
          <p:cNvPr id="3" name="Date Placeholder 2"/>
          <p:cNvSpPr>
            <a:spLocks noGrp="1"/>
          </p:cNvSpPr>
          <p:nvPr>
            <p:ph type="dt" sz="half" idx="10"/>
          </p:nvPr>
        </p:nvSpPr>
        <p:spPr>
          <a:xfrm>
            <a:off x="628650" y="6356353"/>
            <a:ext cx="2057400" cy="365125"/>
          </a:xfrm>
          <a:prstGeom prst="rect">
            <a:avLst/>
          </a:prstGeom>
        </p:spPr>
        <p:txBody>
          <a:bodyPr/>
          <a:lstStyle/>
          <a:p>
            <a:fld id="{31A743B0-4E29-4B35-A064-BFAE5D2DAB0C}" type="datetimeFigureOut">
              <a:rPr lang="zh-CN" altLang="en-US" smtClean="0"/>
              <a:t>2021/10/26</a:t>
            </a:fld>
            <a:endParaRPr lang="zh-CN" altLang="en-US"/>
          </a:p>
        </p:txBody>
      </p:sp>
      <p:sp>
        <p:nvSpPr>
          <p:cNvPr id="4" name="Footer Placeholder 3"/>
          <p:cNvSpPr>
            <a:spLocks noGrp="1"/>
          </p:cNvSpPr>
          <p:nvPr>
            <p:ph type="ftr" sz="quarter" idx="11"/>
          </p:nvPr>
        </p:nvSpPr>
        <p:spPr>
          <a:xfrm>
            <a:off x="3028950" y="6356353"/>
            <a:ext cx="3086100" cy="365125"/>
          </a:xfrm>
          <a:prstGeom prst="rect">
            <a:avLst/>
          </a:prstGeom>
        </p:spPr>
        <p:txBody>
          <a:bodyPr/>
          <a:lstStyle/>
          <a:p>
            <a:endParaRPr lang="zh-CN" altLang="en-US"/>
          </a:p>
        </p:txBody>
      </p:sp>
      <p:sp>
        <p:nvSpPr>
          <p:cNvPr id="5" name="Slide Number Placeholder 4"/>
          <p:cNvSpPr>
            <a:spLocks noGrp="1"/>
          </p:cNvSpPr>
          <p:nvPr>
            <p:ph type="sldNum" sz="quarter" idx="12"/>
          </p:nvPr>
        </p:nvSpPr>
        <p:spPr/>
        <p:txBody>
          <a:bodyPr/>
          <a:lstStyle/>
          <a:p>
            <a:fld id="{60B2550D-72F3-4A8E-829C-1304F08F0036}" type="slidenum">
              <a:rPr lang="zh-CN" altLang="en-US" smtClean="0"/>
              <a:t>‹#›</a:t>
            </a:fld>
            <a:endParaRPr lang="zh-CN" altLang="en-US"/>
          </a:p>
        </p:txBody>
      </p:sp>
    </p:spTree>
    <p:extLst>
      <p:ext uri="{BB962C8B-B14F-4D97-AF65-F5344CB8AC3E}">
        <p14:creationId xmlns:p14="http://schemas.microsoft.com/office/powerpoint/2010/main" val="3801768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3"/>
            <a:ext cx="2057400" cy="365125"/>
          </a:xfrm>
          <a:prstGeom prst="rect">
            <a:avLst/>
          </a:prstGeom>
        </p:spPr>
        <p:txBody>
          <a:bodyPr/>
          <a:lstStyle/>
          <a:p>
            <a:fld id="{31A743B0-4E29-4B35-A064-BFAE5D2DAB0C}" type="datetimeFigureOut">
              <a:rPr lang="zh-CN" altLang="en-US" smtClean="0"/>
              <a:t>2021/10/26</a:t>
            </a:fld>
            <a:endParaRPr lang="zh-CN" altLang="en-US"/>
          </a:p>
        </p:txBody>
      </p:sp>
      <p:sp>
        <p:nvSpPr>
          <p:cNvPr id="3" name="Footer Placeholder 2"/>
          <p:cNvSpPr>
            <a:spLocks noGrp="1"/>
          </p:cNvSpPr>
          <p:nvPr>
            <p:ph type="ftr" sz="quarter" idx="11"/>
          </p:nvPr>
        </p:nvSpPr>
        <p:spPr>
          <a:xfrm>
            <a:off x="3028950" y="6356353"/>
            <a:ext cx="3086100" cy="365125"/>
          </a:xfrm>
          <a:prstGeom prst="rect">
            <a:avLst/>
          </a:prstGeom>
        </p:spPr>
        <p:txBody>
          <a:bodyPr/>
          <a:lstStyle/>
          <a:p>
            <a:endParaRPr lang="zh-CN" altLang="en-US"/>
          </a:p>
        </p:txBody>
      </p:sp>
      <p:sp>
        <p:nvSpPr>
          <p:cNvPr id="4" name="Slide Number Placeholder 3"/>
          <p:cNvSpPr>
            <a:spLocks noGrp="1"/>
          </p:cNvSpPr>
          <p:nvPr>
            <p:ph type="sldNum" sz="quarter" idx="12"/>
          </p:nvPr>
        </p:nvSpPr>
        <p:spPr/>
        <p:txBody>
          <a:bodyPr/>
          <a:lstStyle/>
          <a:p>
            <a:fld id="{60B2550D-72F3-4A8E-829C-1304F08F0036}" type="slidenum">
              <a:rPr lang="zh-CN" altLang="en-US" smtClean="0"/>
              <a:t>‹#›</a:t>
            </a:fld>
            <a:endParaRPr lang="zh-CN" altLang="en-US"/>
          </a:p>
        </p:txBody>
      </p:sp>
    </p:spTree>
    <p:extLst>
      <p:ext uri="{BB962C8B-B14F-4D97-AF65-F5344CB8AC3E}">
        <p14:creationId xmlns:p14="http://schemas.microsoft.com/office/powerpoint/2010/main" val="2040761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8"/>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a:xfrm>
            <a:off x="628650" y="6356353"/>
            <a:ext cx="2057400" cy="365125"/>
          </a:xfrm>
          <a:prstGeom prst="rect">
            <a:avLst/>
          </a:prstGeom>
        </p:spPr>
        <p:txBody>
          <a:bodyPr/>
          <a:lstStyle/>
          <a:p>
            <a:fld id="{31A743B0-4E29-4B35-A064-BFAE5D2DAB0C}" type="datetimeFigureOut">
              <a:rPr lang="zh-CN" altLang="en-US" smtClean="0"/>
              <a:t>2021/10/26</a:t>
            </a:fld>
            <a:endParaRPr lang="zh-CN" altLang="en-US"/>
          </a:p>
        </p:txBody>
      </p:sp>
      <p:sp>
        <p:nvSpPr>
          <p:cNvPr id="6" name="Footer Placeholder 5"/>
          <p:cNvSpPr>
            <a:spLocks noGrp="1"/>
          </p:cNvSpPr>
          <p:nvPr>
            <p:ph type="ftr" sz="quarter" idx="11"/>
          </p:nvPr>
        </p:nvSpPr>
        <p:spPr>
          <a:xfrm>
            <a:off x="3028950" y="6356353"/>
            <a:ext cx="3086100" cy="365125"/>
          </a:xfrm>
          <a:prstGeom prst="rect">
            <a:avLst/>
          </a:prstGeom>
        </p:spPr>
        <p:txBody>
          <a:bodyPr/>
          <a:lstStyle/>
          <a:p>
            <a:endParaRPr lang="zh-CN" altLang="en-US"/>
          </a:p>
        </p:txBody>
      </p:sp>
      <p:sp>
        <p:nvSpPr>
          <p:cNvPr id="7" name="Slide Number Placeholder 6"/>
          <p:cNvSpPr>
            <a:spLocks noGrp="1"/>
          </p:cNvSpPr>
          <p:nvPr>
            <p:ph type="sldNum" sz="quarter" idx="12"/>
          </p:nvPr>
        </p:nvSpPr>
        <p:spPr/>
        <p:txBody>
          <a:bodyPr/>
          <a:lstStyle/>
          <a:p>
            <a:fld id="{60B2550D-72F3-4A8E-829C-1304F08F0036}" type="slidenum">
              <a:rPr lang="zh-CN" altLang="en-US" smtClean="0"/>
              <a:t>‹#›</a:t>
            </a:fld>
            <a:endParaRPr lang="zh-CN" altLang="en-US"/>
          </a:p>
        </p:txBody>
      </p:sp>
    </p:spTree>
    <p:extLst>
      <p:ext uri="{BB962C8B-B14F-4D97-AF65-F5344CB8AC3E}">
        <p14:creationId xmlns:p14="http://schemas.microsoft.com/office/powerpoint/2010/main" val="1158549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8"/>
            <a:ext cx="462915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a:xfrm>
            <a:off x="628650" y="6356353"/>
            <a:ext cx="2057400" cy="365125"/>
          </a:xfrm>
          <a:prstGeom prst="rect">
            <a:avLst/>
          </a:prstGeom>
        </p:spPr>
        <p:txBody>
          <a:bodyPr/>
          <a:lstStyle/>
          <a:p>
            <a:fld id="{31A743B0-4E29-4B35-A064-BFAE5D2DAB0C}" type="datetimeFigureOut">
              <a:rPr lang="zh-CN" altLang="en-US" smtClean="0"/>
              <a:t>2021/10/26</a:t>
            </a:fld>
            <a:endParaRPr lang="zh-CN" altLang="en-US"/>
          </a:p>
        </p:txBody>
      </p:sp>
      <p:sp>
        <p:nvSpPr>
          <p:cNvPr id="6" name="Footer Placeholder 5"/>
          <p:cNvSpPr>
            <a:spLocks noGrp="1"/>
          </p:cNvSpPr>
          <p:nvPr>
            <p:ph type="ftr" sz="quarter" idx="11"/>
          </p:nvPr>
        </p:nvSpPr>
        <p:spPr>
          <a:xfrm>
            <a:off x="3028950" y="6356353"/>
            <a:ext cx="3086100" cy="365125"/>
          </a:xfrm>
          <a:prstGeom prst="rect">
            <a:avLst/>
          </a:prstGeom>
        </p:spPr>
        <p:txBody>
          <a:bodyPr/>
          <a:lstStyle/>
          <a:p>
            <a:endParaRPr lang="zh-CN" altLang="en-US"/>
          </a:p>
        </p:txBody>
      </p:sp>
      <p:sp>
        <p:nvSpPr>
          <p:cNvPr id="7" name="Slide Number Placeholder 6"/>
          <p:cNvSpPr>
            <a:spLocks noGrp="1"/>
          </p:cNvSpPr>
          <p:nvPr>
            <p:ph type="sldNum" sz="quarter" idx="12"/>
          </p:nvPr>
        </p:nvSpPr>
        <p:spPr/>
        <p:txBody>
          <a:bodyPr/>
          <a:lstStyle/>
          <a:p>
            <a:fld id="{60B2550D-72F3-4A8E-829C-1304F08F0036}" type="slidenum">
              <a:rPr lang="zh-CN" altLang="en-US" smtClean="0"/>
              <a:t>‹#›</a:t>
            </a:fld>
            <a:endParaRPr lang="zh-CN" altLang="en-US"/>
          </a:p>
        </p:txBody>
      </p:sp>
    </p:spTree>
    <p:extLst>
      <p:ext uri="{BB962C8B-B14F-4D97-AF65-F5344CB8AC3E}">
        <p14:creationId xmlns:p14="http://schemas.microsoft.com/office/powerpoint/2010/main" val="3549449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628650" y="6356353"/>
            <a:ext cx="2057400" cy="365125"/>
          </a:xfrm>
          <a:prstGeom prst="rect">
            <a:avLst/>
          </a:prstGeom>
        </p:spPr>
        <p:txBody>
          <a:bodyPr/>
          <a:lstStyle/>
          <a:p>
            <a:fld id="{31A743B0-4E29-4B35-A064-BFAE5D2DAB0C}" type="datetimeFigureOut">
              <a:rPr lang="zh-CN" altLang="en-US" smtClean="0"/>
              <a:t>2021/10/26</a:t>
            </a:fld>
            <a:endParaRPr lang="zh-CN" altLang="en-US"/>
          </a:p>
        </p:txBody>
      </p:sp>
      <p:sp>
        <p:nvSpPr>
          <p:cNvPr id="5" name="Footer Placeholder 4"/>
          <p:cNvSpPr>
            <a:spLocks noGrp="1"/>
          </p:cNvSpPr>
          <p:nvPr>
            <p:ph type="ftr" sz="quarter" idx="11"/>
          </p:nvPr>
        </p:nvSpPr>
        <p:spPr>
          <a:xfrm>
            <a:off x="3028950" y="6356353"/>
            <a:ext cx="30861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p:txBody>
          <a:bodyPr/>
          <a:lstStyle/>
          <a:p>
            <a:fld id="{60B2550D-72F3-4A8E-829C-1304F08F0036}" type="slidenum">
              <a:rPr lang="zh-CN" altLang="en-US" smtClean="0"/>
              <a:t>‹#›</a:t>
            </a:fld>
            <a:endParaRPr lang="zh-CN" altLang="en-US"/>
          </a:p>
        </p:txBody>
      </p:sp>
    </p:spTree>
    <p:extLst>
      <p:ext uri="{BB962C8B-B14F-4D97-AF65-F5344CB8AC3E}">
        <p14:creationId xmlns:p14="http://schemas.microsoft.com/office/powerpoint/2010/main" val="1031571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869314"/>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402081"/>
            <a:ext cx="7886700" cy="460248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6" name="Slide Number Placeholder 5"/>
          <p:cNvSpPr>
            <a:spLocks noGrp="1"/>
          </p:cNvSpPr>
          <p:nvPr>
            <p:ph type="sldNum" sz="quarter" idx="4"/>
          </p:nvPr>
        </p:nvSpPr>
        <p:spPr>
          <a:xfrm>
            <a:off x="8040029" y="6434254"/>
            <a:ext cx="475321" cy="287222"/>
          </a:xfrm>
          <a:prstGeom prst="rect">
            <a:avLst/>
          </a:prstGeom>
        </p:spPr>
        <p:txBody>
          <a:bodyPr vert="horz" lIns="91440" tIns="45720" rIns="91440" bIns="45720" rtlCol="0" anchor="ctr"/>
          <a:lstStyle>
            <a:lvl1pPr algn="ctr">
              <a:defRPr sz="1200" b="1">
                <a:solidFill>
                  <a:schemeClr val="bg1"/>
                </a:solidFill>
              </a:defRPr>
            </a:lvl1pPr>
          </a:lstStyle>
          <a:p>
            <a:fld id="{60B2550D-72F3-4A8E-829C-1304F08F0036}" type="slidenum">
              <a:rPr lang="zh-CN" altLang="en-US" smtClean="0"/>
              <a:t>‹#›</a:t>
            </a:fld>
            <a:endParaRPr lang="zh-CN" altLang="en-US"/>
          </a:p>
        </p:txBody>
      </p:sp>
    </p:spTree>
    <p:extLst>
      <p:ext uri="{BB962C8B-B14F-4D97-AF65-F5344CB8AC3E}">
        <p14:creationId xmlns:p14="http://schemas.microsoft.com/office/powerpoint/2010/main" val="4635564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2700" kern="1200">
          <a:solidFill>
            <a:srgbClr val="6A005F"/>
          </a:solidFill>
          <a:latin typeface="黑体" panose="02010609060101010101" pitchFamily="49" charset="-122"/>
          <a:ea typeface="黑体" panose="02010609060101010101" pitchFamily="49" charset="-122"/>
          <a:cs typeface="+mj-cs"/>
        </a:defRPr>
      </a:lvl1pPr>
    </p:titleStyle>
    <p:bodyStyle>
      <a:lvl1pPr marL="171450" indent="-171450" algn="l" defTabSz="685800" rtl="0" eaLnBrk="1" latinLnBrk="0" hangingPunct="1">
        <a:lnSpc>
          <a:spcPts val="216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ts val="2160"/>
        </a:lnSpc>
        <a:spcBef>
          <a:spcPts val="375"/>
        </a:spcBef>
        <a:buFont typeface="Arial" panose="020B0604020202020204" pitchFamily="34" charset="0"/>
        <a:buChar char="•"/>
        <a:defRPr sz="1650" kern="1200">
          <a:solidFill>
            <a:schemeClr val="tx1"/>
          </a:solidFill>
          <a:latin typeface="+mn-lt"/>
          <a:ea typeface="+mn-ea"/>
          <a:cs typeface="+mn-cs"/>
        </a:defRPr>
      </a:lvl2pPr>
      <a:lvl3pPr marL="857250" indent="-171450" algn="l" defTabSz="685800" rtl="0" eaLnBrk="1" latinLnBrk="0" hangingPunct="1">
        <a:lnSpc>
          <a:spcPts val="216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ts val="2160"/>
        </a:lnSpc>
        <a:spcBef>
          <a:spcPts val="375"/>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lnSpc>
          <a:spcPts val="2160"/>
        </a:lnSpc>
        <a:spcBef>
          <a:spcPts val="375"/>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2.jpeg"/><Relationship Id="rId7" Type="http://schemas.microsoft.com/office/2007/relationships/hdphoto" Target="../media/hdphoto1.wdp"/><Relationship Id="rId2" Type="http://schemas.openxmlformats.org/officeDocument/2006/relationships/image" Target="../media/image11.jpe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 Id="rId9"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sz="4400" dirty="0"/>
              <a:t>云计算起源</a:t>
            </a:r>
          </a:p>
        </p:txBody>
      </p:sp>
      <p:sp>
        <p:nvSpPr>
          <p:cNvPr id="3" name="副标题 2"/>
          <p:cNvSpPr>
            <a:spLocks noGrp="1"/>
          </p:cNvSpPr>
          <p:nvPr>
            <p:ph type="subTitle" idx="1"/>
          </p:nvPr>
        </p:nvSpPr>
        <p:spPr/>
        <p:txBody>
          <a:bodyPr/>
          <a:lstStyle/>
          <a:p>
            <a:r>
              <a:rPr lang="zh-CN" altLang="en-US" sz="3200" b="1" dirty="0">
                <a:latin typeface="楷体" panose="02010609060101010101" pitchFamily="49" charset="-122"/>
                <a:ea typeface="楷体" panose="02010609060101010101" pitchFamily="49" charset="-122"/>
              </a:rPr>
              <a:t>李传艺</a:t>
            </a:r>
            <a:endParaRPr lang="en-US" altLang="zh-CN" sz="2800" b="1" dirty="0">
              <a:latin typeface="楷体" panose="02010609060101010101" pitchFamily="49" charset="-122"/>
              <a:ea typeface="楷体" panose="02010609060101010101" pitchFamily="49" charset="-122"/>
            </a:endParaRPr>
          </a:p>
          <a:p>
            <a:r>
              <a:rPr lang="en-US" altLang="zh-CN" sz="2200" dirty="0"/>
              <a:t>2021</a:t>
            </a:r>
            <a:endParaRPr lang="zh-CN" altLang="en-US" sz="2200" dirty="0"/>
          </a:p>
        </p:txBody>
      </p:sp>
      <p:sp>
        <p:nvSpPr>
          <p:cNvPr id="4" name="文本框 3"/>
          <p:cNvSpPr txBox="1"/>
          <p:nvPr/>
        </p:nvSpPr>
        <p:spPr>
          <a:xfrm>
            <a:off x="3455788" y="1038174"/>
            <a:ext cx="2339102" cy="461665"/>
          </a:xfrm>
          <a:prstGeom prst="rect">
            <a:avLst/>
          </a:prstGeom>
          <a:noFill/>
        </p:spPr>
        <p:txBody>
          <a:bodyPr wrap="none" rtlCol="0">
            <a:spAutoFit/>
          </a:bodyPr>
          <a:lstStyle/>
          <a:p>
            <a:pPr algn="ctr"/>
            <a:r>
              <a:rPr lang="zh-CN" altLang="en-US" sz="2400" dirty="0"/>
              <a:t>本三</a:t>
            </a:r>
            <a:r>
              <a:rPr lang="en-US" altLang="zh-CN" sz="2400" dirty="0"/>
              <a:t>《</a:t>
            </a:r>
            <a:r>
              <a:rPr lang="zh-CN" altLang="en-US" sz="2400" dirty="0"/>
              <a:t>云计算</a:t>
            </a:r>
            <a:r>
              <a:rPr lang="en-US" altLang="zh-CN" sz="2400" dirty="0"/>
              <a:t>》</a:t>
            </a:r>
            <a:endParaRPr lang="zh-CN" altLang="en-US" sz="2400" dirty="0"/>
          </a:p>
        </p:txBody>
      </p:sp>
    </p:spTree>
    <p:extLst>
      <p:ext uri="{BB962C8B-B14F-4D97-AF65-F5344CB8AC3E}">
        <p14:creationId xmlns:p14="http://schemas.microsoft.com/office/powerpoint/2010/main" val="28388942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云计算 </a:t>
            </a:r>
            <a:r>
              <a:rPr lang="en-US" altLang="zh-CN" dirty="0"/>
              <a:t>vs. </a:t>
            </a:r>
            <a:r>
              <a:rPr lang="zh-CN" altLang="en-US" dirty="0"/>
              <a:t>网格计算</a:t>
            </a:r>
          </a:p>
        </p:txBody>
      </p:sp>
      <p:sp>
        <p:nvSpPr>
          <p:cNvPr id="3" name="内容占位符 2"/>
          <p:cNvSpPr>
            <a:spLocks noGrp="1"/>
          </p:cNvSpPr>
          <p:nvPr>
            <p:ph idx="1"/>
          </p:nvPr>
        </p:nvSpPr>
        <p:spPr/>
        <p:txBody>
          <a:bodyPr/>
          <a:lstStyle/>
          <a:p>
            <a:endParaRPr lang="zh-CN" altLang="en-US" dirty="0"/>
          </a:p>
        </p:txBody>
      </p:sp>
      <p:sp>
        <p:nvSpPr>
          <p:cNvPr id="4" name="椭圆 3"/>
          <p:cNvSpPr/>
          <p:nvPr/>
        </p:nvSpPr>
        <p:spPr>
          <a:xfrm>
            <a:off x="1977854" y="1798878"/>
            <a:ext cx="5129561" cy="1817584"/>
          </a:xfrm>
          <a:prstGeom prst="ellipse">
            <a:avLst/>
          </a:prstGeom>
          <a:solidFill>
            <a:schemeClr val="bg1"/>
          </a:solidFill>
          <a:ln>
            <a:solidFill>
              <a:schemeClr val="tx1">
                <a:lumMod val="85000"/>
                <a:lumOff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提升计算能力完成数据处理</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构建虚拟资源池且动态可伸缩</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支持多承租多任务</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endParaRPr lang="zh-CN" altLang="en-US" dirty="0"/>
          </a:p>
        </p:txBody>
      </p:sp>
      <p:sp>
        <p:nvSpPr>
          <p:cNvPr id="5" name="圆角矩形 4"/>
          <p:cNvSpPr/>
          <p:nvPr/>
        </p:nvSpPr>
        <p:spPr>
          <a:xfrm>
            <a:off x="586902" y="3301671"/>
            <a:ext cx="3721671" cy="1758255"/>
          </a:xfrm>
          <a:prstGeom prst="roundRect">
            <a:avLst>
              <a:gd name="adj" fmla="val 7259"/>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spcAft>
                <a:spcPts val="600"/>
              </a:spcAft>
            </a:pP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网格计算</a:t>
            </a:r>
            <a:endParaRPr lang="en-US" altLang="zh-CN" b="1"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强调</a:t>
            </a:r>
            <a:r>
              <a:rPr lang="zh-CN" altLang="en-US" dirty="0">
                <a:solidFill>
                  <a:srgbClr val="FF6699"/>
                </a:solidFill>
                <a:latin typeface="微软雅黑" panose="020B0503020204020204" pitchFamily="34" charset="-122"/>
                <a:ea typeface="微软雅黑" panose="020B0503020204020204" pitchFamily="34" charset="-122"/>
              </a:rPr>
              <a:t>聚合分布的资源</a:t>
            </a:r>
            <a:endParaRPr lang="en-US" altLang="zh-CN" dirty="0">
              <a:solidFill>
                <a:srgbClr val="FF6699"/>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rgbClr val="FF0000"/>
                </a:solidFill>
                <a:latin typeface="微软雅黑" panose="020B0503020204020204" pitchFamily="34" charset="-122"/>
                <a:ea typeface="微软雅黑" panose="020B0503020204020204" pitchFamily="34" charset="-122"/>
              </a:rPr>
              <a:t>强调虚拟组织</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，立足特定任务</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利用中间件来屏蔽异构系统</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面向科研，商业模式不清晰</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 name="圆角矩形 5"/>
          <p:cNvSpPr/>
          <p:nvPr/>
        </p:nvSpPr>
        <p:spPr>
          <a:xfrm>
            <a:off x="4776696" y="3301671"/>
            <a:ext cx="3721671" cy="1758255"/>
          </a:xfrm>
          <a:prstGeom prst="roundRect">
            <a:avLst>
              <a:gd name="adj" fmla="val 7259"/>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spcAft>
                <a:spcPts val="600"/>
              </a:spcAft>
            </a:pP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云计算</a:t>
            </a:r>
            <a:endParaRPr lang="en-US" altLang="zh-CN" b="1"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强调使用</a:t>
            </a:r>
            <a:r>
              <a:rPr lang="zh-CN" altLang="en-US" dirty="0">
                <a:solidFill>
                  <a:srgbClr val="FF6699"/>
                </a:solidFill>
                <a:latin typeface="微软雅黑" panose="020B0503020204020204" pitchFamily="34" charset="-122"/>
                <a:ea typeface="微软雅黑" panose="020B0503020204020204" pitchFamily="34" charset="-122"/>
              </a:rPr>
              <a:t>专有的</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资源</a:t>
            </a:r>
          </a:p>
          <a:p>
            <a:pPr marL="285750" indent="-285750">
              <a:buFont typeface="Arial" panose="020B0604020202020204" pitchFamily="34" charset="0"/>
              <a:buChar char="•"/>
            </a:pPr>
            <a:r>
              <a:rPr lang="zh-CN" altLang="en-US" dirty="0">
                <a:solidFill>
                  <a:srgbClr val="FF0000"/>
                </a:solidFill>
                <a:latin typeface="微软雅黑" panose="020B0503020204020204" pitchFamily="34" charset="-122"/>
                <a:ea typeface="微软雅黑" panose="020B0503020204020204" pitchFamily="34" charset="-122"/>
              </a:rPr>
              <a:t>不强调虚拟组织</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，重视</a:t>
            </a:r>
            <a:r>
              <a:rPr lang="zh-CN" altLang="en-US" dirty="0">
                <a:solidFill>
                  <a:srgbClr val="FF6699"/>
                </a:solidFill>
                <a:latin typeface="微软雅黑" panose="020B0503020204020204" pitchFamily="34" charset="-122"/>
                <a:ea typeface="微软雅黑" panose="020B0503020204020204" pitchFamily="34" charset="-122"/>
              </a:rPr>
              <a:t>通用性</a:t>
            </a:r>
          </a:p>
          <a:p>
            <a:pPr marL="285750" indent="-285750">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不强调异构性</a:t>
            </a:r>
          </a:p>
          <a:p>
            <a:pPr marL="285750" indent="-285750">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针对企业应用，</a:t>
            </a:r>
            <a:r>
              <a:rPr lang="zh-CN" altLang="en-US" dirty="0">
                <a:solidFill>
                  <a:srgbClr val="FF6699"/>
                </a:solidFill>
                <a:latin typeface="微软雅黑" panose="020B0503020204020204" pitchFamily="34" charset="-122"/>
                <a:ea typeface="微软雅黑" panose="020B0503020204020204" pitchFamily="34" charset="-122"/>
              </a:rPr>
              <a:t>商业模式清晰</a:t>
            </a:r>
          </a:p>
        </p:txBody>
      </p:sp>
      <p:sp>
        <p:nvSpPr>
          <p:cNvPr id="7" name="灯片编号占位符 6"/>
          <p:cNvSpPr>
            <a:spLocks noGrp="1"/>
          </p:cNvSpPr>
          <p:nvPr>
            <p:ph type="sldNum" sz="quarter" idx="12"/>
          </p:nvPr>
        </p:nvSpPr>
        <p:spPr/>
        <p:txBody>
          <a:bodyPr/>
          <a:lstStyle/>
          <a:p>
            <a:fld id="{60B2550D-72F3-4A8E-829C-1304F08F0036}" type="slidenum">
              <a:rPr lang="zh-CN" altLang="en-US" smtClean="0"/>
              <a:t>10</a:t>
            </a:fld>
            <a:endParaRPr lang="zh-CN" altLang="en-US"/>
          </a:p>
        </p:txBody>
      </p:sp>
      <p:sp>
        <p:nvSpPr>
          <p:cNvPr id="8" name="文本框 7"/>
          <p:cNvSpPr txBox="1"/>
          <p:nvPr/>
        </p:nvSpPr>
        <p:spPr>
          <a:xfrm>
            <a:off x="3581711" y="5311648"/>
            <a:ext cx="1998560" cy="369332"/>
          </a:xfrm>
          <a:prstGeom prst="rect">
            <a:avLst/>
          </a:prstGeom>
          <a:noFill/>
        </p:spPr>
        <p:txBody>
          <a:bodyPr wrap="none" rtlCol="0">
            <a:spAutoFit/>
          </a:bodyPr>
          <a:lstStyle/>
          <a:p>
            <a:r>
              <a:rPr lang="zh-CN" altLang="en-US" b="1" dirty="0">
                <a:solidFill>
                  <a:srgbClr val="FF0000"/>
                </a:solidFill>
              </a:rPr>
              <a:t>恰好有  </a:t>
            </a:r>
            <a:r>
              <a:rPr lang="en-US" altLang="zh-CN" b="1" dirty="0"/>
              <a:t>vs.</a:t>
            </a:r>
            <a:r>
              <a:rPr lang="en-US" altLang="zh-CN" b="1" dirty="0">
                <a:solidFill>
                  <a:srgbClr val="FF0000"/>
                </a:solidFill>
              </a:rPr>
              <a:t> </a:t>
            </a:r>
            <a:r>
              <a:rPr lang="zh-CN" altLang="en-US" b="1" dirty="0">
                <a:solidFill>
                  <a:srgbClr val="FF0000"/>
                </a:solidFill>
              </a:rPr>
              <a:t>专门做</a:t>
            </a:r>
          </a:p>
        </p:txBody>
      </p:sp>
    </p:spTree>
    <p:extLst>
      <p:ext uri="{BB962C8B-B14F-4D97-AF65-F5344CB8AC3E}">
        <p14:creationId xmlns:p14="http://schemas.microsoft.com/office/powerpoint/2010/main" val="3437136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现实故事</a:t>
            </a:r>
          </a:p>
        </p:txBody>
      </p:sp>
      <p:sp>
        <p:nvSpPr>
          <p:cNvPr id="3" name="内容占位符 2"/>
          <p:cNvSpPr>
            <a:spLocks noGrp="1"/>
          </p:cNvSpPr>
          <p:nvPr>
            <p:ph idx="1"/>
          </p:nvPr>
        </p:nvSpPr>
        <p:spPr/>
        <p:txBody>
          <a:bodyPr/>
          <a:lstStyle/>
          <a:p>
            <a:r>
              <a:rPr lang="en-US" altLang="zh-CN" dirty="0"/>
              <a:t>Google</a:t>
            </a:r>
            <a:r>
              <a:rPr lang="zh-CN" altLang="en-US" dirty="0"/>
              <a:t>车库</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Amazon</a:t>
            </a:r>
            <a:r>
              <a:rPr lang="zh-CN" altLang="en-US" dirty="0"/>
              <a:t>的圣诞节</a:t>
            </a:r>
            <a:endParaRPr lang="en-US" altLang="zh-CN" dirty="0"/>
          </a:p>
        </p:txBody>
      </p:sp>
      <p:pic>
        <p:nvPicPr>
          <p:cNvPr id="4"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5279" y="1675004"/>
            <a:ext cx="2746690" cy="1640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a:tailEnd/>
              </a14:hiddenLine>
            </a:ext>
          </a:extLst>
        </p:spPr>
      </p:pic>
      <p:pic>
        <p:nvPicPr>
          <p:cNvPr id="5" name="Picture 2" descr="http://img.mp.itc.cn/upload/20161018/56bf495fcd7646f7810f3bf6de298eb2_th.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126" y="1687432"/>
            <a:ext cx="2632020" cy="16285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img.mp.itc.cn/upload/20161018/b6fcd28d91cb4ab28522862f5c60430a_th.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4369" y="1705558"/>
            <a:ext cx="2433687" cy="162245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154406" y="3328016"/>
            <a:ext cx="3466013" cy="276999"/>
          </a:xfrm>
          <a:prstGeom prst="rect">
            <a:avLst/>
          </a:prstGeom>
          <a:noFill/>
        </p:spPr>
        <p:txBody>
          <a:bodyPr wrap="none" rtlCol="0">
            <a:spAutoFit/>
          </a:bodyPr>
          <a:lstStyle/>
          <a:p>
            <a:r>
              <a:rPr lang="it-IT" altLang="zh-CN" sz="1200" dirty="0">
                <a:latin typeface="Arial" panose="020B0604020202020204" pitchFamily="34" charset="0"/>
                <a:ea typeface="微软雅黑" panose="020B0503020204020204" pitchFamily="34" charset="-122"/>
                <a:cs typeface="Arial" panose="020B0604020202020204" pitchFamily="34" charset="0"/>
              </a:rPr>
              <a:t>232 Santa Margarita Ave, Menlo Park, California</a:t>
            </a:r>
            <a:endParaRPr lang="zh-CN" altLang="en-US" sz="1200" dirty="0">
              <a:latin typeface="Arial" panose="020B0604020202020204" pitchFamily="34" charset="0"/>
              <a:ea typeface="微软雅黑" panose="020B0503020204020204" pitchFamily="34" charset="-122"/>
              <a:cs typeface="Arial" panose="020B0604020202020204" pitchFamily="34" charset="0"/>
            </a:endParaRPr>
          </a:p>
        </p:txBody>
      </p:sp>
      <p:pic>
        <p:nvPicPr>
          <p:cNvPr id="8" name="Pictur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495" y="4412017"/>
            <a:ext cx="3222701" cy="163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a:tailEnd/>
              </a14:hiddenLine>
            </a:ext>
          </a:extLst>
        </p:spPr>
      </p:pic>
      <p:sp>
        <p:nvSpPr>
          <p:cNvPr id="9" name="文本框 8"/>
          <p:cNvSpPr txBox="1"/>
          <p:nvPr/>
        </p:nvSpPr>
        <p:spPr>
          <a:xfrm>
            <a:off x="347922" y="5992904"/>
            <a:ext cx="3749846" cy="338554"/>
          </a:xfrm>
          <a:prstGeom prst="rect">
            <a:avLst/>
          </a:prstGeom>
          <a:noFill/>
        </p:spPr>
        <p:txBody>
          <a:bodyPr wrap="square" rtlCol="0">
            <a:spAutoFit/>
          </a:bodyPr>
          <a:lstStyle/>
          <a:p>
            <a:pPr marL="0" lvl="1" algn="ctr"/>
            <a:r>
              <a:rPr lang="zh-CN" altLang="en-US" sz="1600" dirty="0">
                <a:latin typeface="微软雅黑" panose="020B0503020204020204" pitchFamily="34" charset="-122"/>
                <a:ea typeface="微软雅黑" panose="020B0503020204020204" pitchFamily="34" charset="-122"/>
              </a:rPr>
              <a:t>平时很闲、节假日很忙的资源中心</a:t>
            </a:r>
          </a:p>
        </p:txBody>
      </p:sp>
      <p:pic>
        <p:nvPicPr>
          <p:cNvPr id="10" name="Picture 10" descr="Image result for å£è¯å¸½"/>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9615" b="99650" l="53725" r="97745"/>
                    </a14:imgEffect>
                  </a14:imgLayer>
                </a14:imgProps>
              </a:ext>
              <a:ext uri="{28A0092B-C50C-407E-A947-70E740481C1C}">
                <a14:useLocalDpi xmlns:a14="http://schemas.microsoft.com/office/drawing/2010/main" val="0"/>
              </a:ext>
            </a:extLst>
          </a:blip>
          <a:srcRect l="54522"/>
          <a:stretch/>
        </p:blipFill>
        <p:spPr bwMode="auto">
          <a:xfrm>
            <a:off x="2041563" y="3856737"/>
            <a:ext cx="1125583" cy="1387950"/>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p:nvPicPr>
        <p:blipFill rotWithShape="1">
          <a:blip r:embed="rId8">
            <a:extLst>
              <a:ext uri="{28A0092B-C50C-407E-A947-70E740481C1C}">
                <a14:useLocalDpi xmlns:a14="http://schemas.microsoft.com/office/drawing/2010/main" val="0"/>
              </a:ext>
            </a:extLst>
          </a:blip>
          <a:srcRect t="647"/>
          <a:stretch/>
        </p:blipFill>
        <p:spPr>
          <a:xfrm>
            <a:off x="4170302" y="3936512"/>
            <a:ext cx="2542918" cy="2823696"/>
          </a:xfrm>
          <a:prstGeom prst="rect">
            <a:avLst/>
          </a:prstGeom>
        </p:spPr>
      </p:pic>
      <p:sp>
        <p:nvSpPr>
          <p:cNvPr id="12" name="文本框 11"/>
          <p:cNvSpPr txBox="1"/>
          <p:nvPr/>
        </p:nvSpPr>
        <p:spPr>
          <a:xfrm>
            <a:off x="3583518" y="4225558"/>
            <a:ext cx="3485134" cy="307777"/>
          </a:xfrm>
          <a:prstGeom prst="rect">
            <a:avLst/>
          </a:prstGeom>
          <a:noFill/>
        </p:spPr>
        <p:txBody>
          <a:bodyPr wrap="square" rtlCol="0">
            <a:spAutoFit/>
          </a:bodyPr>
          <a:lstStyle/>
          <a:p>
            <a:pPr marL="0" lvl="1" algn="ctr"/>
            <a:r>
              <a:rPr lang="zh-CN" altLang="en-US" sz="1400" dirty="0">
                <a:latin typeface="微软雅黑" panose="020B0503020204020204" pitchFamily="34" charset="-122"/>
                <a:ea typeface="微软雅黑" panose="020B0503020204020204" pitchFamily="34" charset="-122"/>
              </a:rPr>
              <a:t>出租资源：存储，计算</a:t>
            </a:r>
          </a:p>
        </p:txBody>
      </p:sp>
      <p:pic>
        <p:nvPicPr>
          <p:cNvPr id="13" name="Picture 12" descr="Image result for ä¸ç½æå°½ï¼è´ä½æ¯ä¸äºé©¬éæ¶ä»£"/>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37007" y="4041190"/>
            <a:ext cx="2406993" cy="2406993"/>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p:cNvSpPr txBox="1"/>
          <p:nvPr/>
        </p:nvSpPr>
        <p:spPr>
          <a:xfrm>
            <a:off x="3840839" y="1423282"/>
            <a:ext cx="4002831" cy="307777"/>
          </a:xfrm>
          <a:prstGeom prst="rect">
            <a:avLst/>
          </a:prstGeom>
          <a:noFill/>
        </p:spPr>
        <p:txBody>
          <a:bodyPr wrap="square" rtlCol="0">
            <a:spAutoFit/>
          </a:bodyPr>
          <a:lstStyle/>
          <a:p>
            <a:pPr marL="0" lvl="1" algn="ctr"/>
            <a:r>
              <a:rPr lang="zh-CN" altLang="en-US" sz="1400" dirty="0">
                <a:latin typeface="微软雅黑" panose="020B0503020204020204" pitchFamily="34" charset="-122"/>
                <a:ea typeface="微软雅黑" panose="020B0503020204020204" pitchFamily="34" charset="-122"/>
              </a:rPr>
              <a:t>自</a:t>
            </a:r>
            <a:r>
              <a:rPr lang="en-US" altLang="zh-CN" sz="1400" dirty="0">
                <a:latin typeface="微软雅黑" panose="020B0503020204020204" pitchFamily="34" charset="-122"/>
                <a:ea typeface="微软雅黑" panose="020B0503020204020204" pitchFamily="34" charset="-122"/>
              </a:rPr>
              <a:t>1998</a:t>
            </a:r>
            <a:r>
              <a:rPr lang="zh-CN" altLang="en-US" sz="1400" dirty="0">
                <a:latin typeface="微软雅黑" panose="020B0503020204020204" pitchFamily="34" charset="-122"/>
                <a:ea typeface="微软雅黑" panose="020B0503020204020204" pitchFamily="34" charset="-122"/>
              </a:rPr>
              <a:t>年创办以来，一直使用这种计算方式。</a:t>
            </a:r>
          </a:p>
        </p:txBody>
      </p:sp>
      <p:sp>
        <p:nvSpPr>
          <p:cNvPr id="15" name="灯片编号占位符 14"/>
          <p:cNvSpPr>
            <a:spLocks noGrp="1"/>
          </p:cNvSpPr>
          <p:nvPr>
            <p:ph type="sldNum" sz="quarter" idx="12"/>
          </p:nvPr>
        </p:nvSpPr>
        <p:spPr/>
        <p:txBody>
          <a:bodyPr/>
          <a:lstStyle/>
          <a:p>
            <a:fld id="{60B2550D-72F3-4A8E-829C-1304F08F0036}" type="slidenum">
              <a:rPr lang="zh-CN" altLang="en-US" smtClean="0"/>
              <a:t>11</a:t>
            </a:fld>
            <a:endParaRPr lang="zh-CN" altLang="en-US"/>
          </a:p>
        </p:txBody>
      </p:sp>
    </p:spTree>
    <p:extLst>
      <p:ext uri="{BB962C8B-B14F-4D97-AF65-F5344CB8AC3E}">
        <p14:creationId xmlns:p14="http://schemas.microsoft.com/office/powerpoint/2010/main" val="944656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各自的梦想</a:t>
            </a:r>
          </a:p>
        </p:txBody>
      </p:sp>
      <p:sp>
        <p:nvSpPr>
          <p:cNvPr id="4" name="灯片编号占位符 3"/>
          <p:cNvSpPr>
            <a:spLocks noGrp="1"/>
          </p:cNvSpPr>
          <p:nvPr>
            <p:ph type="sldNum" sz="quarter" idx="12"/>
          </p:nvPr>
        </p:nvSpPr>
        <p:spPr/>
        <p:txBody>
          <a:bodyPr/>
          <a:lstStyle/>
          <a:p>
            <a:fld id="{0868E2E4-3A6E-4F12-93E5-90F94E9B2EA0}" type="slidenum">
              <a:rPr lang="zh-CN" altLang="en-US" smtClean="0"/>
              <a:t>12</a:t>
            </a:fld>
            <a:endParaRPr lang="zh-CN" altLang="en-US" dirty="0"/>
          </a:p>
        </p:txBody>
      </p:sp>
      <p:pic>
        <p:nvPicPr>
          <p:cNvPr id="9"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447" y="2587342"/>
            <a:ext cx="4365761" cy="215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0" name="文本框 9"/>
          <p:cNvSpPr txBox="1"/>
          <p:nvPr/>
        </p:nvSpPr>
        <p:spPr>
          <a:xfrm>
            <a:off x="1212826" y="4893969"/>
            <a:ext cx="2790840" cy="923330"/>
          </a:xfrm>
          <a:prstGeom prst="rect">
            <a:avLst/>
          </a:prstGeom>
          <a:noFill/>
        </p:spPr>
        <p:txBody>
          <a:bodyPr wrap="square" rtlCol="0">
            <a:spAutoFit/>
          </a:bodyPr>
          <a:lstStyle/>
          <a:p>
            <a:pPr marL="0" lvl="1" algn="ctr"/>
            <a:r>
              <a:rPr lang="zh-CN" altLang="en-US" dirty="0">
                <a:latin typeface="微软雅黑" panose="020B0503020204020204" pitchFamily="34" charset="-122"/>
                <a:ea typeface="微软雅黑" panose="020B0503020204020204" pitchFamily="34" charset="-122"/>
              </a:rPr>
              <a:t>小鱼群吃大鱼</a:t>
            </a:r>
            <a:endParaRPr lang="en-US" altLang="zh-CN" dirty="0">
              <a:latin typeface="微软雅黑" panose="020B0503020204020204" pitchFamily="34" charset="-122"/>
              <a:ea typeface="微软雅黑" panose="020B0503020204020204" pitchFamily="34" charset="-122"/>
            </a:endParaRPr>
          </a:p>
          <a:p>
            <a:pPr marL="0" lvl="1" algn="ctr"/>
            <a:r>
              <a:rPr lang="zh-CN" altLang="en-US" b="1" dirty="0">
                <a:solidFill>
                  <a:srgbClr val="FF0000"/>
                </a:solidFill>
                <a:latin typeface="微软雅黑" panose="020B0503020204020204" pitchFamily="34" charset="-122"/>
                <a:ea typeface="微软雅黑" panose="020B0503020204020204" pitchFamily="34" charset="-122"/>
              </a:rPr>
              <a:t>性能</a:t>
            </a:r>
            <a:endParaRPr lang="en-US" altLang="zh-CN" b="1" dirty="0">
              <a:solidFill>
                <a:srgbClr val="FF0000"/>
              </a:solidFill>
              <a:latin typeface="微软雅黑" panose="020B0503020204020204" pitchFamily="34" charset="-122"/>
              <a:ea typeface="微软雅黑" panose="020B0503020204020204" pitchFamily="34" charset="-122"/>
            </a:endParaRPr>
          </a:p>
          <a:p>
            <a:pPr marL="0" lvl="1" algn="ctr"/>
            <a:r>
              <a:rPr lang="zh-CN" altLang="en-US" b="1" dirty="0">
                <a:solidFill>
                  <a:srgbClr val="FF0000"/>
                </a:solidFill>
                <a:latin typeface="微软雅黑" panose="020B0503020204020204" pitchFamily="34" charset="-122"/>
                <a:ea typeface="微软雅黑" panose="020B0503020204020204" pitchFamily="34" charset="-122"/>
              </a:rPr>
              <a:t>技术</a:t>
            </a:r>
          </a:p>
        </p:txBody>
      </p:sp>
      <p:pic>
        <p:nvPicPr>
          <p:cNvPr id="11"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410" y="2859403"/>
            <a:ext cx="3163930" cy="1878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a:tailEnd/>
              </a14:hiddenLine>
            </a:ext>
          </a:extLst>
        </p:spPr>
      </p:pic>
      <p:sp>
        <p:nvSpPr>
          <p:cNvPr id="12" name="文本框 11"/>
          <p:cNvSpPr txBox="1"/>
          <p:nvPr/>
        </p:nvSpPr>
        <p:spPr>
          <a:xfrm>
            <a:off x="5694955" y="4893969"/>
            <a:ext cx="2790840" cy="923330"/>
          </a:xfrm>
          <a:prstGeom prst="rect">
            <a:avLst/>
          </a:prstGeom>
          <a:noFill/>
        </p:spPr>
        <p:txBody>
          <a:bodyPr wrap="square" rtlCol="0">
            <a:spAutoFit/>
          </a:bodyPr>
          <a:lstStyle/>
          <a:p>
            <a:pPr marL="0" lvl="1" algn="ctr"/>
            <a:r>
              <a:rPr lang="zh-CN" altLang="en-US" dirty="0">
                <a:latin typeface="微软雅黑" panose="020B0503020204020204" pitchFamily="34" charset="-122"/>
                <a:ea typeface="微软雅黑" panose="020B0503020204020204" pitchFamily="34" charset="-122"/>
              </a:rPr>
              <a:t>让计算像水电一样好用</a:t>
            </a:r>
            <a:endParaRPr lang="en-US" altLang="zh-CN" dirty="0">
              <a:latin typeface="微软雅黑" panose="020B0503020204020204" pitchFamily="34" charset="-122"/>
              <a:ea typeface="微软雅黑" panose="020B0503020204020204" pitchFamily="34" charset="-122"/>
            </a:endParaRPr>
          </a:p>
          <a:p>
            <a:pPr marL="0" lvl="1" algn="ctr"/>
            <a:r>
              <a:rPr lang="zh-CN" altLang="en-US" b="1" dirty="0">
                <a:solidFill>
                  <a:srgbClr val="FF0000"/>
                </a:solidFill>
                <a:latin typeface="微软雅黑" panose="020B0503020204020204" pitchFamily="34" charset="-122"/>
                <a:ea typeface="微软雅黑" panose="020B0503020204020204" pitchFamily="34" charset="-122"/>
              </a:rPr>
              <a:t>服务</a:t>
            </a:r>
            <a:endParaRPr lang="en-US" altLang="zh-CN" b="1" dirty="0">
              <a:solidFill>
                <a:srgbClr val="FF0000"/>
              </a:solidFill>
              <a:latin typeface="微软雅黑" panose="020B0503020204020204" pitchFamily="34" charset="-122"/>
              <a:ea typeface="微软雅黑" panose="020B0503020204020204" pitchFamily="34" charset="-122"/>
            </a:endParaRPr>
          </a:p>
          <a:p>
            <a:pPr marL="0" lvl="1" algn="ctr"/>
            <a:r>
              <a:rPr lang="zh-CN" altLang="en-US" b="1" dirty="0">
                <a:solidFill>
                  <a:srgbClr val="FF0000"/>
                </a:solidFill>
                <a:latin typeface="微软雅黑" panose="020B0503020204020204" pitchFamily="34" charset="-122"/>
                <a:ea typeface="微软雅黑" panose="020B0503020204020204" pitchFamily="34" charset="-122"/>
              </a:rPr>
              <a:t>商业</a:t>
            </a:r>
          </a:p>
        </p:txBody>
      </p:sp>
      <p:sp>
        <p:nvSpPr>
          <p:cNvPr id="13" name="文本框 12"/>
          <p:cNvSpPr txBox="1"/>
          <p:nvPr/>
        </p:nvSpPr>
        <p:spPr>
          <a:xfrm>
            <a:off x="1026281" y="1812516"/>
            <a:ext cx="2790840" cy="461665"/>
          </a:xfrm>
          <a:prstGeom prst="rect">
            <a:avLst/>
          </a:prstGeom>
          <a:noFill/>
        </p:spPr>
        <p:txBody>
          <a:bodyPr wrap="square" rtlCol="0">
            <a:spAutoFit/>
          </a:bodyPr>
          <a:lstStyle/>
          <a:p>
            <a:pPr marL="0" lvl="1" algn="ctr"/>
            <a:r>
              <a:rPr lang="en-US" altLang="zh-CN" sz="2400" b="1" dirty="0">
                <a:latin typeface="微软雅黑" panose="020B0503020204020204" pitchFamily="34" charset="-122"/>
                <a:ea typeface="微软雅黑" panose="020B0503020204020204" pitchFamily="34" charset="-122"/>
              </a:rPr>
              <a:t>Google</a:t>
            </a:r>
            <a:endParaRPr lang="zh-CN" altLang="en-US" sz="2400"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5508410" y="1812516"/>
            <a:ext cx="2790840" cy="461665"/>
          </a:xfrm>
          <a:prstGeom prst="rect">
            <a:avLst/>
          </a:prstGeom>
          <a:noFill/>
        </p:spPr>
        <p:txBody>
          <a:bodyPr wrap="square" rtlCol="0">
            <a:spAutoFit/>
          </a:bodyPr>
          <a:lstStyle/>
          <a:p>
            <a:pPr marL="0" lvl="1" algn="ctr"/>
            <a:r>
              <a:rPr lang="en-US" altLang="zh-CN" sz="2400" b="1" dirty="0">
                <a:latin typeface="微软雅黑" panose="020B0503020204020204" pitchFamily="34" charset="-122"/>
                <a:ea typeface="微软雅黑" panose="020B0503020204020204" pitchFamily="34" charset="-122"/>
              </a:rPr>
              <a:t>Amazon</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646808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正式提出</a:t>
            </a:r>
          </a:p>
        </p:txBody>
      </p:sp>
      <p:sp>
        <p:nvSpPr>
          <p:cNvPr id="4" name="文本框 3"/>
          <p:cNvSpPr txBox="1"/>
          <p:nvPr/>
        </p:nvSpPr>
        <p:spPr>
          <a:xfrm>
            <a:off x="2033984" y="1795347"/>
            <a:ext cx="6956949" cy="1015663"/>
          </a:xfrm>
          <a:prstGeom prst="rect">
            <a:avLst/>
          </a:prstGeom>
          <a:noFill/>
        </p:spPr>
        <p:txBody>
          <a:bodyPr wrap="square" rtlCol="0">
            <a:spAutoFit/>
          </a:bodyPr>
          <a:lstStyle/>
          <a:p>
            <a:r>
              <a:rPr lang="en-US" altLang="zh-CN" sz="2000" dirty="0">
                <a:latin typeface="Arial" panose="020B0604020202020204" pitchFamily="34" charset="0"/>
                <a:ea typeface="微软雅黑" panose="020B0503020204020204" pitchFamily="34" charset="-122"/>
                <a:cs typeface="Arial" panose="020B0604020202020204" pitchFamily="34" charset="0"/>
              </a:rPr>
              <a:t>2006</a:t>
            </a:r>
            <a:r>
              <a:rPr lang="zh-CN" altLang="en-US" sz="2000" dirty="0">
                <a:latin typeface="Arial" panose="020B0604020202020204" pitchFamily="34" charset="0"/>
                <a:ea typeface="微软雅黑" panose="020B0503020204020204" pitchFamily="34" charset="-122"/>
                <a:cs typeface="Arial" panose="020B0604020202020204" pitchFamily="34" charset="0"/>
              </a:rPr>
              <a:t>年</a:t>
            </a:r>
            <a:r>
              <a:rPr lang="en-US" altLang="zh-CN" sz="2000" dirty="0">
                <a:latin typeface="Arial" panose="020B0604020202020204" pitchFamily="34" charset="0"/>
                <a:ea typeface="微软雅黑" panose="020B0503020204020204" pitchFamily="34" charset="-122"/>
                <a:cs typeface="Arial" panose="020B0604020202020204" pitchFamily="34" charset="0"/>
              </a:rPr>
              <a:t>3</a:t>
            </a:r>
            <a:r>
              <a:rPr lang="zh-CN" altLang="en-US" sz="2000" dirty="0">
                <a:latin typeface="Arial" panose="020B0604020202020204" pitchFamily="34" charset="0"/>
                <a:ea typeface="微软雅黑" panose="020B0503020204020204" pitchFamily="34" charset="-122"/>
                <a:cs typeface="Arial" panose="020B0604020202020204" pitchFamily="34" charset="0"/>
              </a:rPr>
              <a:t>月，亚马逊推出弹性计算云服务</a:t>
            </a:r>
            <a:br>
              <a:rPr lang="en-US" altLang="zh-CN" sz="2000" dirty="0">
                <a:latin typeface="Arial" panose="020B0604020202020204" pitchFamily="34" charset="0"/>
                <a:ea typeface="微软雅黑" panose="020B0503020204020204" pitchFamily="34" charset="-122"/>
                <a:cs typeface="Arial" panose="020B0604020202020204" pitchFamily="34" charset="0"/>
              </a:rPr>
            </a:br>
            <a:endParaRPr lang="en-US" altLang="zh-CN" sz="2000" dirty="0">
              <a:latin typeface="Arial" panose="020B0604020202020204" pitchFamily="34" charset="0"/>
              <a:ea typeface="微软雅黑" panose="020B0503020204020204" pitchFamily="34" charset="-122"/>
              <a:cs typeface="Arial" panose="020B0604020202020204" pitchFamily="34" charset="0"/>
            </a:endParaRPr>
          </a:p>
          <a:p>
            <a:r>
              <a:rPr lang="en-US" altLang="zh-CN" sz="2000" dirty="0">
                <a:latin typeface="Arial" panose="020B0604020202020204" pitchFamily="34" charset="0"/>
                <a:ea typeface="微软雅黑" panose="020B0503020204020204" pitchFamily="34" charset="-122"/>
                <a:cs typeface="Arial" panose="020B0604020202020204" pitchFamily="34" charset="0"/>
              </a:rPr>
              <a:t>Amazon Elastic </a:t>
            </a:r>
            <a:r>
              <a:rPr lang="en-US" altLang="zh-CN" sz="2000" b="1" dirty="0">
                <a:solidFill>
                  <a:srgbClr val="C00000"/>
                </a:solidFill>
                <a:latin typeface="Arial" panose="020B0604020202020204" pitchFamily="34" charset="0"/>
                <a:ea typeface="微软雅黑" panose="020B0503020204020204" pitchFamily="34" charset="-122"/>
                <a:cs typeface="Arial" panose="020B0604020202020204" pitchFamily="34" charset="0"/>
              </a:rPr>
              <a:t>Compute Cloud</a:t>
            </a:r>
            <a:r>
              <a:rPr lang="en-US" altLang="zh-CN" sz="2000" dirty="0">
                <a:latin typeface="Arial" panose="020B0604020202020204" pitchFamily="34" charset="0"/>
                <a:ea typeface="微软雅黑" panose="020B0503020204020204" pitchFamily="34" charset="-122"/>
                <a:cs typeface="Arial" panose="020B0604020202020204" pitchFamily="34" charset="0"/>
              </a:rPr>
              <a:t> (Amazon EC2)</a:t>
            </a:r>
          </a:p>
        </p:txBody>
      </p:sp>
      <p:pic>
        <p:nvPicPr>
          <p:cNvPr id="5" name="Picture 2" descr="Image result for Amazon EC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6943" y="1539507"/>
            <a:ext cx="1807041" cy="1807041"/>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420455" y="4205479"/>
            <a:ext cx="5214851" cy="1168525"/>
          </a:xfrm>
          <a:prstGeom prst="rect">
            <a:avLst/>
          </a:prstGeom>
          <a:noFill/>
        </p:spPr>
        <p:txBody>
          <a:bodyPr wrap="square" rtlCol="0">
            <a:spAutoFit/>
          </a:bodyPr>
          <a:lstStyle/>
          <a:p>
            <a:pPr>
              <a:lnSpc>
                <a:spcPct val="120000"/>
              </a:lnSpc>
            </a:pPr>
            <a:r>
              <a:rPr lang="en-US" altLang="zh-CN" sz="2000" dirty="0">
                <a:latin typeface="Arial" panose="020B0604020202020204" pitchFamily="34" charset="0"/>
                <a:ea typeface="微软雅黑" panose="020B0503020204020204" pitchFamily="34" charset="-122"/>
                <a:cs typeface="Arial" panose="020B0604020202020204" pitchFamily="34" charset="0"/>
              </a:rPr>
              <a:t>2006</a:t>
            </a:r>
            <a:r>
              <a:rPr lang="zh-CN" altLang="en-US" sz="2000" dirty="0">
                <a:latin typeface="Arial" panose="020B0604020202020204" pitchFamily="34" charset="0"/>
                <a:ea typeface="微软雅黑" panose="020B0503020204020204" pitchFamily="34" charset="-122"/>
                <a:cs typeface="Arial" panose="020B0604020202020204" pitchFamily="34" charset="0"/>
              </a:rPr>
              <a:t>年</a:t>
            </a:r>
            <a:r>
              <a:rPr lang="en-US" altLang="zh-CN" sz="2000" dirty="0">
                <a:latin typeface="Arial" panose="020B0604020202020204" pitchFamily="34" charset="0"/>
                <a:ea typeface="微软雅黑" panose="020B0503020204020204" pitchFamily="34" charset="-122"/>
                <a:cs typeface="Arial" panose="020B0604020202020204" pitchFamily="34" charset="0"/>
              </a:rPr>
              <a:t>8</a:t>
            </a:r>
            <a:r>
              <a:rPr lang="zh-CN" altLang="en-US" sz="2000" dirty="0">
                <a:latin typeface="Arial" panose="020B0604020202020204" pitchFamily="34" charset="0"/>
                <a:ea typeface="微软雅黑" panose="020B0503020204020204" pitchFamily="34" charset="-122"/>
                <a:cs typeface="Arial" panose="020B0604020202020204" pitchFamily="34" charset="0"/>
              </a:rPr>
              <a:t>月</a:t>
            </a:r>
            <a:r>
              <a:rPr lang="en-US" altLang="zh-CN" sz="2000" dirty="0">
                <a:latin typeface="Arial" panose="020B0604020202020204" pitchFamily="34" charset="0"/>
                <a:ea typeface="微软雅黑" panose="020B0503020204020204" pitchFamily="34" charset="-122"/>
                <a:cs typeface="Arial" panose="020B0604020202020204" pitchFamily="34" charset="0"/>
              </a:rPr>
              <a:t>9</a:t>
            </a:r>
            <a:r>
              <a:rPr lang="zh-CN" altLang="en-US" sz="2000" dirty="0">
                <a:latin typeface="Arial" panose="020B0604020202020204" pitchFamily="34" charset="0"/>
                <a:ea typeface="微软雅黑" panose="020B0503020204020204" pitchFamily="34" charset="-122"/>
                <a:cs typeface="Arial" panose="020B0604020202020204" pitchFamily="34" charset="0"/>
              </a:rPr>
              <a:t>日，</a:t>
            </a:r>
            <a:r>
              <a:rPr lang="en-US" altLang="zh-CN" sz="2000" dirty="0">
                <a:latin typeface="Arial" panose="020B0604020202020204" pitchFamily="34" charset="0"/>
                <a:ea typeface="微软雅黑" panose="020B0503020204020204" pitchFamily="34" charset="-122"/>
                <a:cs typeface="Arial" panose="020B0604020202020204" pitchFamily="34" charset="0"/>
              </a:rPr>
              <a:t>Google</a:t>
            </a:r>
            <a:r>
              <a:rPr lang="zh-CN" altLang="en-US" sz="2000" dirty="0">
                <a:latin typeface="Arial" panose="020B0604020202020204" pitchFamily="34" charset="0"/>
                <a:ea typeface="微软雅黑" panose="020B0503020204020204" pitchFamily="34" charset="-122"/>
                <a:cs typeface="Arial" panose="020B0604020202020204" pitchFamily="34" charset="0"/>
              </a:rPr>
              <a:t>首席执行官埃里克</a:t>
            </a:r>
            <a:r>
              <a:rPr lang="en-US" altLang="zh-CN" sz="2000" dirty="0">
                <a:latin typeface="Arial" panose="020B0604020202020204" pitchFamily="34" charset="0"/>
                <a:ea typeface="微软雅黑" panose="020B0503020204020204" pitchFamily="34" charset="-122"/>
                <a:cs typeface="Arial" panose="020B0604020202020204" pitchFamily="34" charset="0"/>
              </a:rPr>
              <a:t>·</a:t>
            </a:r>
            <a:r>
              <a:rPr lang="zh-CN" altLang="en-US" sz="2000" dirty="0">
                <a:latin typeface="Arial" panose="020B0604020202020204" pitchFamily="34" charset="0"/>
                <a:ea typeface="微软雅黑" panose="020B0503020204020204" pitchFamily="34" charset="-122"/>
                <a:cs typeface="Arial" panose="020B0604020202020204" pitchFamily="34" charset="0"/>
              </a:rPr>
              <a:t>施密特在搜索引擎大会（</a:t>
            </a:r>
            <a:r>
              <a:rPr lang="en-US" altLang="zh-CN" sz="2000" dirty="0">
                <a:latin typeface="Arial" panose="020B0604020202020204" pitchFamily="34" charset="0"/>
                <a:ea typeface="微软雅黑" panose="020B0503020204020204" pitchFamily="34" charset="-122"/>
                <a:cs typeface="Arial" panose="020B0604020202020204" pitchFamily="34" charset="0"/>
              </a:rPr>
              <a:t>SES San Jose 2006</a:t>
            </a:r>
            <a:r>
              <a:rPr lang="zh-CN" altLang="en-US" sz="2000" dirty="0">
                <a:latin typeface="Arial" panose="020B0604020202020204" pitchFamily="34" charset="0"/>
                <a:ea typeface="微软雅黑" panose="020B0503020204020204" pitchFamily="34" charset="-122"/>
                <a:cs typeface="Arial" panose="020B0604020202020204" pitchFamily="34" charset="0"/>
              </a:rPr>
              <a:t>）上首次提出</a:t>
            </a:r>
            <a:r>
              <a:rPr lang="en-US" altLang="zh-CN" sz="2000" b="1" dirty="0">
                <a:solidFill>
                  <a:srgbClr val="C00000"/>
                </a:solidFill>
                <a:latin typeface="Arial" panose="020B0604020202020204" pitchFamily="34" charset="0"/>
                <a:ea typeface="微软雅黑" panose="020B0503020204020204" pitchFamily="34" charset="-122"/>
                <a:cs typeface="Arial" panose="020B0604020202020204" pitchFamily="34" charset="0"/>
              </a:rPr>
              <a:t>Cloud Computing</a:t>
            </a:r>
            <a:r>
              <a:rPr lang="zh-CN" altLang="en-US" sz="2000" dirty="0">
                <a:latin typeface="Arial" panose="020B0604020202020204" pitchFamily="34" charset="0"/>
                <a:ea typeface="微软雅黑" panose="020B0503020204020204" pitchFamily="34" charset="-122"/>
                <a:cs typeface="Arial" panose="020B0604020202020204" pitchFamily="34" charset="0"/>
              </a:rPr>
              <a:t>的概念</a:t>
            </a:r>
          </a:p>
        </p:txBody>
      </p:sp>
      <p:pic>
        <p:nvPicPr>
          <p:cNvPr id="7" name="Picture 4" descr="Image result for åéåÂ·æ½å¯ç¹ San Jose 20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9735" y="3931316"/>
            <a:ext cx="2972605" cy="1783563"/>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fld id="{60B2550D-72F3-4A8E-829C-1304F08F0036}" type="slidenum">
              <a:rPr lang="zh-CN" altLang="en-US" smtClean="0"/>
              <a:t>13</a:t>
            </a:fld>
            <a:endParaRPr lang="zh-CN" altLang="en-US"/>
          </a:p>
        </p:txBody>
      </p:sp>
    </p:spTree>
    <p:extLst>
      <p:ext uri="{BB962C8B-B14F-4D97-AF65-F5344CB8AC3E}">
        <p14:creationId xmlns:p14="http://schemas.microsoft.com/office/powerpoint/2010/main" val="1388106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Google Trends</a:t>
            </a:r>
            <a:endParaRPr lang="zh-CN" altLang="en-US" dirty="0"/>
          </a:p>
        </p:txBody>
      </p:sp>
      <p:sp>
        <p:nvSpPr>
          <p:cNvPr id="3" name="内容占位符 2"/>
          <p:cNvSpPr>
            <a:spLocks noGrp="1"/>
          </p:cNvSpPr>
          <p:nvPr>
            <p:ph idx="1"/>
          </p:nvPr>
        </p:nvSpPr>
        <p:spPr/>
        <p:txBody>
          <a:bodyPr/>
          <a:lstStyle/>
          <a:p>
            <a:r>
              <a:rPr lang="en-US" altLang="zh-CN" dirty="0"/>
              <a:t>2020.8.11</a:t>
            </a:r>
            <a:endParaRPr lang="zh-CN" altLang="en-US" dirty="0"/>
          </a:p>
        </p:txBody>
      </p:sp>
      <p:pic>
        <p:nvPicPr>
          <p:cNvPr id="5" name="图片 4"/>
          <p:cNvPicPr>
            <a:picLocks noChangeAspect="1"/>
          </p:cNvPicPr>
          <p:nvPr/>
        </p:nvPicPr>
        <p:blipFill>
          <a:blip r:embed="rId2"/>
          <a:stretch>
            <a:fillRect/>
          </a:stretch>
        </p:blipFill>
        <p:spPr>
          <a:xfrm>
            <a:off x="121884" y="3820482"/>
            <a:ext cx="8898658" cy="2237418"/>
          </a:xfrm>
          <a:prstGeom prst="rect">
            <a:avLst/>
          </a:prstGeom>
        </p:spPr>
      </p:pic>
      <p:pic>
        <p:nvPicPr>
          <p:cNvPr id="6" name="图片 5"/>
          <p:cNvPicPr>
            <a:picLocks noChangeAspect="1"/>
          </p:cNvPicPr>
          <p:nvPr/>
        </p:nvPicPr>
        <p:blipFill>
          <a:blip r:embed="rId3"/>
          <a:stretch>
            <a:fillRect/>
          </a:stretch>
        </p:blipFill>
        <p:spPr>
          <a:xfrm>
            <a:off x="2453089" y="6106431"/>
            <a:ext cx="4299135" cy="486399"/>
          </a:xfrm>
          <a:prstGeom prst="rect">
            <a:avLst/>
          </a:prstGeom>
        </p:spPr>
      </p:pic>
      <p:pic>
        <p:nvPicPr>
          <p:cNvPr id="7" name="图片 6"/>
          <p:cNvPicPr>
            <a:picLocks noChangeAspect="1"/>
          </p:cNvPicPr>
          <p:nvPr/>
        </p:nvPicPr>
        <p:blipFill>
          <a:blip r:embed="rId4"/>
          <a:stretch>
            <a:fillRect/>
          </a:stretch>
        </p:blipFill>
        <p:spPr>
          <a:xfrm>
            <a:off x="190189" y="1609567"/>
            <a:ext cx="8830353" cy="2012533"/>
          </a:xfrm>
          <a:prstGeom prst="rect">
            <a:avLst/>
          </a:prstGeom>
        </p:spPr>
      </p:pic>
      <p:sp>
        <p:nvSpPr>
          <p:cNvPr id="4" name="灯片编号占位符 3"/>
          <p:cNvSpPr>
            <a:spLocks noGrp="1"/>
          </p:cNvSpPr>
          <p:nvPr>
            <p:ph type="sldNum" sz="quarter" idx="12"/>
          </p:nvPr>
        </p:nvSpPr>
        <p:spPr/>
        <p:txBody>
          <a:bodyPr/>
          <a:lstStyle/>
          <a:p>
            <a:fld id="{60B2550D-72F3-4A8E-829C-1304F08F0036}" type="slidenum">
              <a:rPr lang="zh-CN" altLang="en-US" smtClean="0"/>
              <a:t>14</a:t>
            </a:fld>
            <a:endParaRPr lang="zh-CN" altLang="en-US"/>
          </a:p>
        </p:txBody>
      </p:sp>
    </p:spTree>
    <p:extLst>
      <p:ext uri="{BB962C8B-B14F-4D97-AF65-F5344CB8AC3E}">
        <p14:creationId xmlns:p14="http://schemas.microsoft.com/office/powerpoint/2010/main" val="3048199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04755" y="1162050"/>
            <a:ext cx="1059095" cy="1947894"/>
          </a:xfrm>
          <a:solidFill>
            <a:srgbClr val="6F0E6F"/>
          </a:solidFill>
        </p:spPr>
        <p:txBody>
          <a:bodyPr>
            <a:normAutofit/>
          </a:bodyPr>
          <a:lstStyle/>
          <a:p>
            <a:r>
              <a:rPr lang="zh-CN" altLang="en-US" sz="3200" dirty="0">
                <a:solidFill>
                  <a:schemeClr val="bg1"/>
                </a:solidFill>
              </a:rPr>
              <a:t>目</a:t>
            </a:r>
            <a:br>
              <a:rPr lang="en-US" altLang="zh-CN" sz="3200" dirty="0">
                <a:solidFill>
                  <a:schemeClr val="bg1"/>
                </a:solidFill>
              </a:rPr>
            </a:br>
            <a:r>
              <a:rPr lang="zh-CN" altLang="en-US" sz="3200" dirty="0">
                <a:solidFill>
                  <a:schemeClr val="bg1"/>
                </a:solidFill>
              </a:rPr>
              <a:t>录</a:t>
            </a:r>
          </a:p>
        </p:txBody>
      </p:sp>
      <p:sp>
        <p:nvSpPr>
          <p:cNvPr id="3" name="内容占位符 2"/>
          <p:cNvSpPr>
            <a:spLocks noGrp="1"/>
          </p:cNvSpPr>
          <p:nvPr>
            <p:ph idx="1"/>
          </p:nvPr>
        </p:nvSpPr>
        <p:spPr>
          <a:xfrm>
            <a:off x="4222750" y="1308100"/>
            <a:ext cx="3907748" cy="4811504"/>
          </a:xfrm>
        </p:spPr>
        <p:txBody>
          <a:bodyPr/>
          <a:lstStyle/>
          <a:p>
            <a:r>
              <a:rPr lang="zh-CN" altLang="en-US" dirty="0"/>
              <a:t>起源</a:t>
            </a:r>
            <a:endParaRPr lang="en-US" altLang="zh-CN" dirty="0"/>
          </a:p>
          <a:p>
            <a:pPr lvl="1"/>
            <a:r>
              <a:rPr lang="zh-CN" altLang="en-US" dirty="0"/>
              <a:t>从集中式到并行化到分布式到云计算</a:t>
            </a:r>
            <a:endParaRPr lang="en-US" altLang="zh-CN" dirty="0"/>
          </a:p>
          <a:p>
            <a:pPr lvl="1"/>
            <a:r>
              <a:rPr lang="zh-CN" altLang="en-US" dirty="0"/>
              <a:t>云计算定义和概念模型</a:t>
            </a:r>
            <a:endParaRPr lang="en-US" altLang="zh-CN" dirty="0"/>
          </a:p>
          <a:p>
            <a:pPr lvl="1"/>
            <a:r>
              <a:rPr lang="zh-CN" altLang="en-US" dirty="0"/>
              <a:t>云计算的现实故事</a:t>
            </a:r>
            <a:endParaRPr lang="en-US" altLang="zh-CN" dirty="0"/>
          </a:p>
          <a:p>
            <a:r>
              <a:rPr lang="zh-CN" altLang="en-US" dirty="0"/>
              <a:t>概述</a:t>
            </a:r>
            <a:endParaRPr lang="en-US" altLang="zh-CN" dirty="0"/>
          </a:p>
          <a:p>
            <a:pPr lvl="1"/>
            <a:r>
              <a:rPr lang="zh-CN" altLang="en-US" dirty="0"/>
              <a:t>时代背景</a:t>
            </a:r>
            <a:endParaRPr lang="en-US" altLang="zh-CN" dirty="0"/>
          </a:p>
          <a:p>
            <a:pPr lvl="2"/>
            <a:r>
              <a:rPr lang="zh-CN" altLang="en-US" dirty="0"/>
              <a:t>大数据、人工智能</a:t>
            </a:r>
            <a:endParaRPr lang="en-US" altLang="zh-CN" dirty="0"/>
          </a:p>
          <a:p>
            <a:pPr lvl="1"/>
            <a:r>
              <a:rPr lang="zh-CN" altLang="en-US" dirty="0"/>
              <a:t>服务模型</a:t>
            </a:r>
            <a:endParaRPr lang="en-US" altLang="zh-CN" dirty="0"/>
          </a:p>
          <a:p>
            <a:pPr lvl="2"/>
            <a:r>
              <a:rPr lang="zh-CN" altLang="en-US" dirty="0"/>
              <a:t>三种服务模型的概念</a:t>
            </a:r>
            <a:endParaRPr lang="en-US" altLang="zh-CN" dirty="0"/>
          </a:p>
          <a:p>
            <a:pPr lvl="2"/>
            <a:r>
              <a:rPr lang="zh-CN" altLang="en-US" dirty="0"/>
              <a:t>实现机制：基本架构</a:t>
            </a:r>
            <a:endParaRPr lang="en-US" altLang="zh-CN" dirty="0"/>
          </a:p>
          <a:p>
            <a:pPr lvl="1"/>
            <a:r>
              <a:rPr lang="zh-CN" altLang="en-US" dirty="0"/>
              <a:t>部署模型</a:t>
            </a:r>
            <a:endParaRPr lang="en-US" altLang="zh-CN" dirty="0"/>
          </a:p>
          <a:p>
            <a:pPr lvl="1"/>
            <a:r>
              <a:rPr lang="zh-CN" altLang="en-US" dirty="0"/>
              <a:t>优势、难点、风险和挑战</a:t>
            </a:r>
            <a:endParaRPr lang="en-US" altLang="zh-CN" dirty="0"/>
          </a:p>
          <a:p>
            <a:endParaRPr lang="zh-CN" altLang="en-US" dirty="0"/>
          </a:p>
        </p:txBody>
      </p:sp>
      <p:sp>
        <p:nvSpPr>
          <p:cNvPr id="4" name="标题 1"/>
          <p:cNvSpPr txBox="1">
            <a:spLocks/>
          </p:cNvSpPr>
          <p:nvPr/>
        </p:nvSpPr>
        <p:spPr>
          <a:xfrm>
            <a:off x="4222750" y="1162050"/>
            <a:ext cx="3907748" cy="146050"/>
          </a:xfrm>
          <a:prstGeom prst="rect">
            <a:avLst/>
          </a:prstGeom>
          <a:solidFill>
            <a:srgbClr val="6F0E6F"/>
          </a:solidFill>
        </p:spPr>
        <p:txBody>
          <a:bodyPr vert="horz" lIns="91440" tIns="45720" rIns="91440" bIns="45720" rtlCol="0" anchor="ctr">
            <a:normAutofit fontScale="25000" lnSpcReduction="20000"/>
          </a:bodyPr>
          <a:lstStyle>
            <a:lvl1pPr algn="ctr" defTabSz="685800" rtl="0" eaLnBrk="1" latinLnBrk="0" hangingPunct="1">
              <a:lnSpc>
                <a:spcPct val="90000"/>
              </a:lnSpc>
              <a:spcBef>
                <a:spcPct val="0"/>
              </a:spcBef>
              <a:buNone/>
              <a:defRPr sz="2700" b="1" kern="1200">
                <a:solidFill>
                  <a:srgbClr val="6F0E6F"/>
                </a:solidFill>
                <a:latin typeface="微软雅黑" panose="020B0503020204020204" pitchFamily="34" charset="-122"/>
                <a:ea typeface="微软雅黑" panose="020B0503020204020204" pitchFamily="34" charset="-122"/>
                <a:cs typeface="+mj-cs"/>
              </a:defRPr>
            </a:lvl1pPr>
          </a:lstStyle>
          <a:p>
            <a:endParaRPr lang="zh-CN" altLang="en-US" sz="3200" dirty="0">
              <a:solidFill>
                <a:schemeClr val="bg1"/>
              </a:solidFill>
            </a:endParaRPr>
          </a:p>
        </p:txBody>
      </p:sp>
      <p:sp>
        <p:nvSpPr>
          <p:cNvPr id="5" name="灯片编号占位符 4"/>
          <p:cNvSpPr>
            <a:spLocks noGrp="1"/>
          </p:cNvSpPr>
          <p:nvPr>
            <p:ph type="sldNum" sz="quarter" idx="12"/>
          </p:nvPr>
        </p:nvSpPr>
        <p:spPr/>
        <p:txBody>
          <a:bodyPr/>
          <a:lstStyle/>
          <a:p>
            <a:fld id="{02AE1E35-F495-4665-8CB0-CDD28443F6EA}" type="slidenum">
              <a:rPr lang="zh-CN" altLang="en-US" smtClean="0"/>
              <a:t>15</a:t>
            </a:fld>
            <a:endParaRPr lang="zh-CN" altLang="en-US"/>
          </a:p>
        </p:txBody>
      </p:sp>
    </p:spTree>
    <p:extLst>
      <p:ext uri="{BB962C8B-B14F-4D97-AF65-F5344CB8AC3E}">
        <p14:creationId xmlns:p14="http://schemas.microsoft.com/office/powerpoint/2010/main" val="3851070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50" fill="hold"/>
                                        <p:tgtEl>
                                          <p:spTgt spid="3">
                                            <p:txEl>
                                              <p:pRg st="4" end="4"/>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4"/>
          <p:cNvSpPr txBox="1">
            <a:spLocks/>
          </p:cNvSpPr>
          <p:nvPr/>
        </p:nvSpPr>
        <p:spPr>
          <a:xfrm>
            <a:off x="522810" y="2781161"/>
            <a:ext cx="7831680" cy="746899"/>
          </a:xfrm>
          <a:prstGeom prst="rect">
            <a:avLst/>
          </a:prstGeom>
        </p:spPr>
        <p:txBody>
          <a:bodyPr vert="horz" lIns="91440" tIns="45720" rIns="91440" bIns="45720" rtlCol="0">
            <a:noAutofit/>
          </a:bodyPr>
          <a:lstStyle>
            <a:lvl1pPr marL="171450" indent="-171450" algn="l" defTabSz="685800" rtl="0" eaLnBrk="1" latinLnBrk="0" hangingPunct="1">
              <a:lnSpc>
                <a:spcPts val="2160"/>
              </a:lnSpc>
              <a:spcBef>
                <a:spcPts val="750"/>
              </a:spcBef>
              <a:buFont typeface="Arial" panose="020B0604020202020204" pitchFamily="34" charset="0"/>
              <a:buChar char="•"/>
              <a:defRPr sz="1650" b="0" kern="1200">
                <a:solidFill>
                  <a:schemeClr val="tx1"/>
                </a:solidFill>
                <a:latin typeface="微软雅黑" panose="020B0503020204020204" pitchFamily="34" charset="-122"/>
                <a:ea typeface="微软雅黑" panose="020B0503020204020204" pitchFamily="34" charset="-122"/>
                <a:cs typeface="+mn-cs"/>
              </a:defRPr>
            </a:lvl1pPr>
            <a:lvl2pPr marL="514350" indent="-171450" algn="l" defTabSz="685800" rtl="0" eaLnBrk="1" latinLnBrk="0" hangingPunct="1">
              <a:lnSpc>
                <a:spcPts val="2160"/>
              </a:lnSpc>
              <a:spcBef>
                <a:spcPts val="375"/>
              </a:spcBef>
              <a:buFont typeface="Arial" panose="020B0604020202020204" pitchFamily="34" charset="0"/>
              <a:buChar char="•"/>
              <a:defRPr sz="1500" b="0" kern="1200">
                <a:solidFill>
                  <a:schemeClr val="tx1"/>
                </a:solidFill>
                <a:latin typeface="微软雅黑" panose="020B0503020204020204" pitchFamily="34" charset="-122"/>
                <a:ea typeface="微软雅黑" panose="020B0503020204020204" pitchFamily="34" charset="-122"/>
                <a:cs typeface="+mn-cs"/>
              </a:defRPr>
            </a:lvl2pPr>
            <a:lvl3pPr marL="857250" indent="-171450" algn="l" defTabSz="685800" rtl="0" eaLnBrk="1" latinLnBrk="0" hangingPunct="1">
              <a:lnSpc>
                <a:spcPts val="2160"/>
              </a:lnSpc>
              <a:spcBef>
                <a:spcPts val="375"/>
              </a:spcBef>
              <a:buFont typeface="Arial" panose="020B0604020202020204" pitchFamily="34" charset="0"/>
              <a:buChar char="•"/>
              <a:defRPr sz="1500" b="0" kern="1200">
                <a:solidFill>
                  <a:schemeClr val="tx1"/>
                </a:solidFill>
                <a:latin typeface="微软雅黑" panose="020B0503020204020204" pitchFamily="34" charset="-122"/>
                <a:ea typeface="微软雅黑" panose="020B0503020204020204" pitchFamily="34" charset="-122"/>
                <a:cs typeface="+mn-cs"/>
              </a:defRPr>
            </a:lvl3pPr>
            <a:lvl4pPr marL="1200150" indent="-171450" algn="l" defTabSz="685800" rtl="0" eaLnBrk="1" latinLnBrk="0" hangingPunct="1">
              <a:lnSpc>
                <a:spcPts val="2160"/>
              </a:lnSpc>
              <a:spcBef>
                <a:spcPts val="375"/>
              </a:spcBef>
              <a:buFont typeface="Arial" panose="020B0604020202020204" pitchFamily="34" charset="0"/>
              <a:buChar char="•"/>
              <a:defRPr sz="1500" b="0" kern="1200">
                <a:solidFill>
                  <a:schemeClr val="tx1"/>
                </a:solidFill>
                <a:latin typeface="微软雅黑" panose="020B0503020204020204" pitchFamily="34" charset="-122"/>
                <a:ea typeface="微软雅黑" panose="020B0503020204020204" pitchFamily="34" charset="-122"/>
                <a:cs typeface="+mn-cs"/>
              </a:defRPr>
            </a:lvl4pPr>
            <a:lvl5pPr marL="1543050" indent="-171450" algn="l" defTabSz="685800" rtl="0" eaLnBrk="1" latinLnBrk="0" hangingPunct="1">
              <a:lnSpc>
                <a:spcPts val="2160"/>
              </a:lnSpc>
              <a:spcBef>
                <a:spcPts val="375"/>
              </a:spcBef>
              <a:buFont typeface="Arial" panose="020B0604020202020204" pitchFamily="34" charset="0"/>
              <a:buChar char="•"/>
              <a:defRPr sz="1500" b="0"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altLang="zh-CN" sz="3600" b="1" dirty="0">
                <a:solidFill>
                  <a:srgbClr val="6F0E6F"/>
                </a:solidFill>
                <a:cs typeface="Arial" panose="020B0604020202020204" pitchFamily="34" charset="0"/>
              </a:rPr>
              <a:t>2. </a:t>
            </a:r>
            <a:r>
              <a:rPr lang="zh-CN" altLang="en-US" sz="3600" b="1" dirty="0">
                <a:solidFill>
                  <a:srgbClr val="6F0E6F"/>
                </a:solidFill>
                <a:cs typeface="Arial" panose="020B0604020202020204" pitchFamily="34" charset="0"/>
              </a:rPr>
              <a:t>概述</a:t>
            </a:r>
          </a:p>
        </p:txBody>
      </p:sp>
      <p:sp>
        <p:nvSpPr>
          <p:cNvPr id="3" name="灯片编号占位符 2"/>
          <p:cNvSpPr>
            <a:spLocks noGrp="1"/>
          </p:cNvSpPr>
          <p:nvPr>
            <p:ph type="sldNum" sz="quarter" idx="12"/>
          </p:nvPr>
        </p:nvSpPr>
        <p:spPr/>
        <p:txBody>
          <a:bodyPr/>
          <a:lstStyle/>
          <a:p>
            <a:fld id="{60B2550D-72F3-4A8E-829C-1304F08F0036}" type="slidenum">
              <a:rPr lang="zh-CN" altLang="en-US" smtClean="0"/>
              <a:t>16</a:t>
            </a:fld>
            <a:endParaRPr lang="zh-CN" altLang="en-US"/>
          </a:p>
        </p:txBody>
      </p:sp>
    </p:spTree>
    <p:extLst>
      <p:ext uri="{BB962C8B-B14F-4D97-AF65-F5344CB8AC3E}">
        <p14:creationId xmlns:p14="http://schemas.microsoft.com/office/powerpoint/2010/main" val="13542792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时代大背景</a:t>
            </a:r>
          </a:p>
        </p:txBody>
      </p:sp>
      <p:grpSp>
        <p:nvGrpSpPr>
          <p:cNvPr id="21" name="组合 20"/>
          <p:cNvGrpSpPr/>
          <p:nvPr/>
        </p:nvGrpSpPr>
        <p:grpSpPr>
          <a:xfrm>
            <a:off x="1326717" y="3032759"/>
            <a:ext cx="6390192" cy="3434758"/>
            <a:chOff x="221817" y="2203739"/>
            <a:chExt cx="8618812" cy="4581314"/>
          </a:xfrm>
        </p:grpSpPr>
        <p:sp>
          <p:nvSpPr>
            <p:cNvPr id="4" name="文本框 3"/>
            <p:cNvSpPr txBox="1"/>
            <p:nvPr/>
          </p:nvSpPr>
          <p:spPr>
            <a:xfrm>
              <a:off x="3530879" y="4840885"/>
              <a:ext cx="1708460" cy="697876"/>
            </a:xfrm>
            <a:prstGeom prst="rect">
              <a:avLst/>
            </a:prstGeom>
            <a:noFill/>
          </p:spPr>
          <p:txBody>
            <a:bodyPr wrap="none" rtlCol="0">
              <a:spAutoFit/>
            </a:bodyPr>
            <a:lstStyle/>
            <a:p>
              <a:r>
                <a:rPr lang="zh-CN" altLang="en-US" sz="2800" b="1" dirty="0">
                  <a:solidFill>
                    <a:srgbClr val="FF0000"/>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云计算</a:t>
              </a:r>
            </a:p>
          </p:txBody>
        </p:sp>
        <p:sp>
          <p:nvSpPr>
            <p:cNvPr id="5" name="文本框 4"/>
            <p:cNvSpPr txBox="1"/>
            <p:nvPr/>
          </p:nvSpPr>
          <p:spPr>
            <a:xfrm>
              <a:off x="1206022" y="2858944"/>
              <a:ext cx="1708460" cy="697876"/>
            </a:xfrm>
            <a:prstGeom prst="rect">
              <a:avLst/>
            </a:prstGeom>
            <a:noFill/>
          </p:spPr>
          <p:txBody>
            <a:bodyPr wrap="none" rtlCol="0">
              <a:spAutoFit/>
            </a:bodyPr>
            <a:lstStyle/>
            <a:p>
              <a:r>
                <a:rPr lang="zh-CN" altLang="en-US" sz="2800" b="1" dirty="0">
                  <a:solidFill>
                    <a:srgbClr val="00B050"/>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大数据</a:t>
              </a:r>
            </a:p>
          </p:txBody>
        </p:sp>
        <p:sp>
          <p:nvSpPr>
            <p:cNvPr id="6" name="文本框 5"/>
            <p:cNvSpPr txBox="1"/>
            <p:nvPr/>
          </p:nvSpPr>
          <p:spPr>
            <a:xfrm>
              <a:off x="2424515" y="6087177"/>
              <a:ext cx="3878581" cy="697876"/>
            </a:xfrm>
            <a:prstGeom prst="rect">
              <a:avLst/>
            </a:prstGeom>
            <a:noFill/>
          </p:spPr>
          <p:txBody>
            <a:bodyPr wrap="square" rtlCol="0">
              <a:spAutoFit/>
            </a:bodyPr>
            <a:lstStyle/>
            <a:p>
              <a:pPr algn="ctr"/>
              <a:r>
                <a:rPr lang="zh-CN" altLang="en-US" sz="2800" b="1" dirty="0">
                  <a:solidFill>
                    <a:schemeClr val="accent2"/>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物        联        网</a:t>
              </a:r>
            </a:p>
          </p:txBody>
        </p:sp>
        <p:sp>
          <p:nvSpPr>
            <p:cNvPr id="7" name="文本框 6"/>
            <p:cNvSpPr txBox="1"/>
            <p:nvPr/>
          </p:nvSpPr>
          <p:spPr>
            <a:xfrm>
              <a:off x="5713640" y="3830183"/>
              <a:ext cx="1952772" cy="697876"/>
            </a:xfrm>
            <a:prstGeom prst="rect">
              <a:avLst/>
            </a:prstGeom>
            <a:noFill/>
          </p:spPr>
          <p:txBody>
            <a:bodyPr wrap="none" rtlCol="0">
              <a:spAutoFit/>
            </a:bodyPr>
            <a:lstStyle/>
            <a:p>
              <a:r>
                <a:rPr lang="zh-CN" altLang="en-US" sz="2800" b="1" dirty="0">
                  <a:solidFill>
                    <a:srgbClr val="0070C0"/>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互联网</a:t>
              </a:r>
              <a:r>
                <a:rPr lang="en-US" altLang="zh-CN" sz="2800" b="1" dirty="0">
                  <a:solidFill>
                    <a:srgbClr val="0070C0"/>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a:t>
              </a:r>
              <a:endParaRPr lang="zh-CN" altLang="en-US" sz="2800" b="1" dirty="0">
                <a:solidFill>
                  <a:srgbClr val="0070C0"/>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endParaRPr>
            </a:p>
          </p:txBody>
        </p:sp>
        <p:sp>
          <p:nvSpPr>
            <p:cNvPr id="8" name="文本框 7"/>
            <p:cNvSpPr txBox="1"/>
            <p:nvPr/>
          </p:nvSpPr>
          <p:spPr>
            <a:xfrm>
              <a:off x="3273597" y="5479481"/>
              <a:ext cx="2194924" cy="697876"/>
            </a:xfrm>
            <a:prstGeom prst="rect">
              <a:avLst/>
            </a:prstGeom>
            <a:noFill/>
          </p:spPr>
          <p:txBody>
            <a:bodyPr wrap="none" rtlCol="0">
              <a:spAutoFit/>
            </a:bodyPr>
            <a:lstStyle/>
            <a:p>
              <a:r>
                <a:rPr lang="zh-CN" altLang="en-US" sz="2800" b="1" dirty="0">
                  <a:solidFill>
                    <a:srgbClr val="00B0F0"/>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类脑计算</a:t>
              </a:r>
            </a:p>
          </p:txBody>
        </p:sp>
        <p:sp>
          <p:nvSpPr>
            <p:cNvPr id="9" name="文本框 8"/>
            <p:cNvSpPr txBox="1"/>
            <p:nvPr/>
          </p:nvSpPr>
          <p:spPr>
            <a:xfrm>
              <a:off x="5888076" y="2858944"/>
              <a:ext cx="1708460" cy="697876"/>
            </a:xfrm>
            <a:prstGeom prst="rect">
              <a:avLst/>
            </a:prstGeom>
            <a:noFill/>
          </p:spPr>
          <p:txBody>
            <a:bodyPr wrap="none" rtlCol="0">
              <a:spAutoFit/>
            </a:bodyPr>
            <a:lstStyle/>
            <a:p>
              <a:r>
                <a:rPr lang="zh-CN" altLang="en-US" sz="2800" b="1" dirty="0">
                  <a:solidFill>
                    <a:srgbClr val="FFC000"/>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机器人</a:t>
              </a:r>
            </a:p>
          </p:txBody>
        </p:sp>
        <p:sp>
          <p:nvSpPr>
            <p:cNvPr id="10" name="矩形 9"/>
            <p:cNvSpPr/>
            <p:nvPr/>
          </p:nvSpPr>
          <p:spPr>
            <a:xfrm>
              <a:off x="3123439" y="2204156"/>
              <a:ext cx="2548053" cy="1797548"/>
            </a:xfrm>
            <a:prstGeom prst="rect">
              <a:avLst/>
            </a:prstGeom>
            <a:noFill/>
            <a:ln w="381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 name="矩形 10"/>
            <p:cNvSpPr/>
            <p:nvPr/>
          </p:nvSpPr>
          <p:spPr>
            <a:xfrm>
              <a:off x="3123439" y="4202288"/>
              <a:ext cx="2548053" cy="2094089"/>
            </a:xfrm>
            <a:prstGeom prst="rect">
              <a:avLst/>
            </a:prstGeom>
            <a:noFill/>
            <a:ln w="381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cxnSp>
          <p:nvCxnSpPr>
            <p:cNvPr id="12" name="直接箭头连接符 11"/>
            <p:cNvCxnSpPr/>
            <p:nvPr/>
          </p:nvCxnSpPr>
          <p:spPr>
            <a:xfrm>
              <a:off x="1206022" y="3703917"/>
              <a:ext cx="1895572" cy="0"/>
            </a:xfrm>
            <a:prstGeom prst="straightConnector1">
              <a:avLst/>
            </a:prstGeom>
            <a:ln w="3810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5671491" y="3703917"/>
              <a:ext cx="2161527" cy="0"/>
            </a:xfrm>
            <a:prstGeom prst="straightConnector1">
              <a:avLst/>
            </a:prstGeom>
            <a:ln w="3810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21817" y="3426917"/>
              <a:ext cx="940929" cy="533671"/>
            </a:xfrm>
            <a:prstGeom prst="rect">
              <a:avLst/>
            </a:prstGeom>
            <a:noFill/>
          </p:spPr>
          <p:txBody>
            <a:bodyPr wrap="none" rtlCol="0">
              <a:spAutoFit/>
            </a:bodyPr>
            <a:lstStyle/>
            <a:p>
              <a:r>
                <a:rPr lang="zh-CN" altLang="en-US" sz="2000" dirty="0">
                  <a:latin typeface="黑体" panose="02010609060101010101" pitchFamily="49" charset="-122"/>
                  <a:ea typeface="黑体" panose="02010609060101010101" pitchFamily="49" charset="-122"/>
                </a:rPr>
                <a:t>输入</a:t>
              </a:r>
            </a:p>
          </p:txBody>
        </p:sp>
        <p:sp>
          <p:nvSpPr>
            <p:cNvPr id="15" name="文本框 14"/>
            <p:cNvSpPr txBox="1"/>
            <p:nvPr/>
          </p:nvSpPr>
          <p:spPr>
            <a:xfrm>
              <a:off x="7899700" y="3406129"/>
              <a:ext cx="940929" cy="533671"/>
            </a:xfrm>
            <a:prstGeom prst="rect">
              <a:avLst/>
            </a:prstGeom>
            <a:noFill/>
          </p:spPr>
          <p:txBody>
            <a:bodyPr wrap="none" rtlCol="0">
              <a:spAutoFit/>
            </a:bodyPr>
            <a:lstStyle/>
            <a:p>
              <a:r>
                <a:rPr lang="zh-CN" altLang="en-US" sz="2000" dirty="0">
                  <a:latin typeface="黑体" panose="02010609060101010101" pitchFamily="49" charset="-122"/>
                  <a:ea typeface="黑体" panose="02010609060101010101" pitchFamily="49" charset="-122"/>
                </a:rPr>
                <a:t>输出</a:t>
              </a:r>
            </a:p>
          </p:txBody>
        </p:sp>
        <p:sp>
          <p:nvSpPr>
            <p:cNvPr id="16" name="文本框 15"/>
            <p:cNvSpPr txBox="1"/>
            <p:nvPr/>
          </p:nvSpPr>
          <p:spPr>
            <a:xfrm>
              <a:off x="3918004" y="2203739"/>
              <a:ext cx="940929" cy="533671"/>
            </a:xfrm>
            <a:prstGeom prst="rect">
              <a:avLst/>
            </a:prstGeom>
            <a:noFill/>
          </p:spPr>
          <p:txBody>
            <a:bodyPr wrap="none" rtlCol="0">
              <a:spAutoFit/>
            </a:bodyPr>
            <a:lstStyle/>
            <a:p>
              <a:r>
                <a:rPr lang="zh-CN" altLang="en-US" sz="2000" dirty="0">
                  <a:solidFill>
                    <a:srgbClr val="FF6699"/>
                  </a:solidFill>
                  <a:latin typeface="黑体" panose="02010609060101010101" pitchFamily="49" charset="-122"/>
                  <a:ea typeface="黑体" panose="02010609060101010101" pitchFamily="49" charset="-122"/>
                </a:rPr>
                <a:t>算法</a:t>
              </a:r>
            </a:p>
          </p:txBody>
        </p:sp>
        <p:sp>
          <p:nvSpPr>
            <p:cNvPr id="17" name="文本框 16"/>
            <p:cNvSpPr txBox="1"/>
            <p:nvPr/>
          </p:nvSpPr>
          <p:spPr>
            <a:xfrm>
              <a:off x="3956719" y="4286060"/>
              <a:ext cx="940929" cy="533671"/>
            </a:xfrm>
            <a:prstGeom prst="rect">
              <a:avLst/>
            </a:prstGeom>
            <a:noFill/>
          </p:spPr>
          <p:txBody>
            <a:bodyPr wrap="none" rtlCol="0">
              <a:spAutoFit/>
            </a:bodyPr>
            <a:lstStyle/>
            <a:p>
              <a:r>
                <a:rPr lang="zh-CN" altLang="en-US" sz="2000" dirty="0">
                  <a:solidFill>
                    <a:srgbClr val="FF6699"/>
                  </a:solidFill>
                  <a:latin typeface="黑体" panose="02010609060101010101" pitchFamily="49" charset="-122"/>
                  <a:ea typeface="黑体" panose="02010609060101010101" pitchFamily="49" charset="-122"/>
                </a:rPr>
                <a:t>算力</a:t>
              </a:r>
            </a:p>
          </p:txBody>
        </p:sp>
        <p:sp>
          <p:nvSpPr>
            <p:cNvPr id="18" name="文本框 17"/>
            <p:cNvSpPr txBox="1"/>
            <p:nvPr/>
          </p:nvSpPr>
          <p:spPr>
            <a:xfrm>
              <a:off x="3860741" y="2881022"/>
              <a:ext cx="2194924" cy="697876"/>
            </a:xfrm>
            <a:prstGeom prst="rect">
              <a:avLst/>
            </a:prstGeom>
            <a:noFill/>
          </p:spPr>
          <p:txBody>
            <a:bodyPr wrap="none" rtlCol="0">
              <a:spAutoFit/>
            </a:bodyPr>
            <a:lstStyle/>
            <a:p>
              <a:r>
                <a:rPr lang="zh-CN" altLang="en-US" sz="2800" b="1" dirty="0">
                  <a:solidFill>
                    <a:srgbClr val="C00000"/>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人工智能</a:t>
              </a:r>
            </a:p>
          </p:txBody>
        </p:sp>
      </p:grpSp>
      <p:sp>
        <p:nvSpPr>
          <p:cNvPr id="20" name="标题 1"/>
          <p:cNvSpPr txBox="1">
            <a:spLocks/>
          </p:cNvSpPr>
          <p:nvPr/>
        </p:nvSpPr>
        <p:spPr>
          <a:xfrm>
            <a:off x="420455" y="936416"/>
            <a:ext cx="7886700" cy="649110"/>
          </a:xfrm>
          <a:prstGeom prst="rect">
            <a:avLst/>
          </a:prstGeom>
        </p:spPr>
        <p:txBody>
          <a:bodyPr vert="horz" lIns="91440" tIns="45720" rIns="91440" bIns="45720" rtlCol="0" anchor="ctr">
            <a:normAutofit/>
          </a:bodyPr>
          <a:lstStyle>
            <a:lvl1pPr algn="ctr" defTabSz="685800" rtl="0" eaLnBrk="1" latinLnBrk="0" hangingPunct="1">
              <a:lnSpc>
                <a:spcPct val="90000"/>
              </a:lnSpc>
              <a:spcBef>
                <a:spcPct val="0"/>
              </a:spcBef>
              <a:buNone/>
              <a:defRPr sz="2700" b="1" kern="1200">
                <a:solidFill>
                  <a:srgbClr val="6F0E6F"/>
                </a:solidFill>
                <a:latin typeface="微软雅黑" panose="020B0503020204020204" pitchFamily="34" charset="-122"/>
                <a:ea typeface="微软雅黑" panose="020B0503020204020204" pitchFamily="34" charset="-122"/>
                <a:cs typeface="+mj-cs"/>
              </a:defRPr>
            </a:lvl1pPr>
          </a:lstStyle>
          <a:p>
            <a:r>
              <a:rPr lang="en-US" altLang="zh-CN" sz="3600" dirty="0">
                <a:solidFill>
                  <a:schemeClr val="tx1"/>
                </a:solidFill>
              </a:rPr>
              <a:t>——</a:t>
            </a:r>
            <a:r>
              <a:rPr lang="zh-CN" altLang="en-US" sz="3600" dirty="0">
                <a:solidFill>
                  <a:schemeClr val="tx1"/>
                </a:solidFill>
              </a:rPr>
              <a:t>大数据时代（</a:t>
            </a:r>
            <a:r>
              <a:rPr lang="en-US" altLang="zh-CN" sz="3600">
                <a:solidFill>
                  <a:schemeClr val="tx1"/>
                </a:solidFill>
              </a:rPr>
              <a:t>2008</a:t>
            </a:r>
            <a:r>
              <a:rPr lang="zh-CN" altLang="en-US" sz="3600">
                <a:solidFill>
                  <a:schemeClr val="tx1"/>
                </a:solidFill>
              </a:rPr>
              <a:t>）</a:t>
            </a:r>
            <a:endParaRPr lang="zh-CN" altLang="en-US" sz="3600" dirty="0">
              <a:solidFill>
                <a:schemeClr val="tx1"/>
              </a:solidFill>
            </a:endParaRPr>
          </a:p>
        </p:txBody>
      </p:sp>
      <p:sp>
        <p:nvSpPr>
          <p:cNvPr id="22" name="标题 1"/>
          <p:cNvSpPr txBox="1">
            <a:spLocks/>
          </p:cNvSpPr>
          <p:nvPr/>
        </p:nvSpPr>
        <p:spPr>
          <a:xfrm>
            <a:off x="426677" y="1727271"/>
            <a:ext cx="7886700" cy="815808"/>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2700" b="1" kern="1200">
                <a:solidFill>
                  <a:srgbClr val="6F0E6F"/>
                </a:solidFill>
                <a:latin typeface="微软雅黑" panose="020B0503020204020204" pitchFamily="34" charset="-122"/>
                <a:ea typeface="微软雅黑" panose="020B0503020204020204" pitchFamily="34" charset="-122"/>
                <a:cs typeface="+mj-cs"/>
              </a:defRPr>
            </a:lvl1pPr>
          </a:lstStyle>
          <a:p>
            <a:r>
              <a:rPr lang="zh-CN" altLang="en-US" sz="1800" dirty="0">
                <a:solidFill>
                  <a:schemeClr val="tx1"/>
                </a:solidFill>
                <a:latin typeface="楷体" panose="02010609060101010101" pitchFamily="49" charset="-122"/>
                <a:ea typeface="楷体" panose="02010609060101010101" pitchFamily="49" charset="-122"/>
              </a:rPr>
              <a:t>为什么不是云计算时代（</a:t>
            </a:r>
            <a:r>
              <a:rPr lang="en-US" altLang="zh-CN" sz="1800" dirty="0">
                <a:solidFill>
                  <a:schemeClr val="tx1"/>
                </a:solidFill>
                <a:latin typeface="楷体" panose="02010609060101010101" pitchFamily="49" charset="-122"/>
                <a:ea typeface="楷体" panose="02010609060101010101" pitchFamily="49" charset="-122"/>
              </a:rPr>
              <a:t>2006</a:t>
            </a:r>
            <a:r>
              <a:rPr lang="zh-CN" altLang="en-US" sz="1800" dirty="0">
                <a:solidFill>
                  <a:schemeClr val="tx1"/>
                </a:solidFill>
                <a:latin typeface="楷体" panose="02010609060101010101" pitchFamily="49" charset="-122"/>
                <a:ea typeface="楷体" panose="02010609060101010101" pitchFamily="49" charset="-122"/>
              </a:rPr>
              <a:t>）？为什么不是人工智能时代（</a:t>
            </a:r>
            <a:r>
              <a:rPr lang="en-US" altLang="zh-CN" sz="1800" dirty="0">
                <a:solidFill>
                  <a:schemeClr val="tx1"/>
                </a:solidFill>
                <a:latin typeface="楷体" panose="02010609060101010101" pitchFamily="49" charset="-122"/>
                <a:ea typeface="楷体" panose="02010609060101010101" pitchFamily="49" charset="-122"/>
              </a:rPr>
              <a:t>1960s</a:t>
            </a:r>
            <a:r>
              <a:rPr lang="zh-CN" altLang="en-US" sz="1800" dirty="0">
                <a:solidFill>
                  <a:schemeClr val="tx1"/>
                </a:solidFill>
                <a:latin typeface="楷体" panose="02010609060101010101" pitchFamily="49" charset="-122"/>
                <a:ea typeface="楷体" panose="02010609060101010101" pitchFamily="49" charset="-122"/>
              </a:rPr>
              <a:t>）？</a:t>
            </a:r>
            <a:endParaRPr lang="en-US" altLang="zh-CN" sz="1800" dirty="0">
              <a:solidFill>
                <a:schemeClr val="tx1"/>
              </a:solidFill>
              <a:latin typeface="楷体" panose="02010609060101010101" pitchFamily="49" charset="-122"/>
              <a:ea typeface="楷体" panose="02010609060101010101" pitchFamily="49" charset="-122"/>
            </a:endParaRPr>
          </a:p>
          <a:p>
            <a:r>
              <a:rPr lang="zh-CN" altLang="en-US" sz="1800" dirty="0">
                <a:solidFill>
                  <a:schemeClr val="tx1"/>
                </a:solidFill>
                <a:latin typeface="楷体" panose="02010609060101010101" pitchFamily="49" charset="-122"/>
                <a:ea typeface="楷体" panose="02010609060101010101" pitchFamily="49" charset="-122"/>
              </a:rPr>
              <a:t>为什么不是物联网时代？为什么不是互联网</a:t>
            </a:r>
            <a:r>
              <a:rPr lang="en-US" altLang="zh-CN" sz="1800" dirty="0">
                <a:solidFill>
                  <a:schemeClr val="tx1"/>
                </a:solidFill>
                <a:latin typeface="楷体" panose="02010609060101010101" pitchFamily="49" charset="-122"/>
                <a:ea typeface="楷体" panose="02010609060101010101" pitchFamily="49" charset="-122"/>
              </a:rPr>
              <a:t>+</a:t>
            </a:r>
            <a:r>
              <a:rPr lang="zh-CN" altLang="en-US" sz="1800" dirty="0">
                <a:solidFill>
                  <a:schemeClr val="tx1"/>
                </a:solidFill>
                <a:latin typeface="楷体" panose="02010609060101010101" pitchFamily="49" charset="-122"/>
                <a:ea typeface="楷体" panose="02010609060101010101" pitchFamily="49" charset="-122"/>
              </a:rPr>
              <a:t>时代？</a:t>
            </a:r>
          </a:p>
        </p:txBody>
      </p:sp>
      <p:sp>
        <p:nvSpPr>
          <p:cNvPr id="3" name="灯片编号占位符 2"/>
          <p:cNvSpPr>
            <a:spLocks noGrp="1"/>
          </p:cNvSpPr>
          <p:nvPr>
            <p:ph type="sldNum" sz="quarter" idx="12"/>
          </p:nvPr>
        </p:nvSpPr>
        <p:spPr/>
        <p:txBody>
          <a:bodyPr/>
          <a:lstStyle/>
          <a:p>
            <a:fld id="{60B2550D-72F3-4A8E-829C-1304F08F0036}" type="slidenum">
              <a:rPr lang="zh-CN" altLang="en-US" smtClean="0"/>
              <a:t>17</a:t>
            </a:fld>
            <a:endParaRPr lang="zh-CN" altLang="en-US"/>
          </a:p>
        </p:txBody>
      </p:sp>
    </p:spTree>
    <p:extLst>
      <p:ext uri="{BB962C8B-B14F-4D97-AF65-F5344CB8AC3E}">
        <p14:creationId xmlns:p14="http://schemas.microsoft.com/office/powerpoint/2010/main" val="3810219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什么是大数据？</a:t>
            </a:r>
          </a:p>
        </p:txBody>
      </p:sp>
      <p:sp>
        <p:nvSpPr>
          <p:cNvPr id="3" name="内容占位符 2"/>
          <p:cNvSpPr>
            <a:spLocks noGrp="1"/>
          </p:cNvSpPr>
          <p:nvPr>
            <p:ph idx="1"/>
          </p:nvPr>
        </p:nvSpPr>
        <p:spPr/>
        <p:txBody>
          <a:bodyPr/>
          <a:lstStyle/>
          <a:p>
            <a:r>
              <a:rPr lang="zh-CN" altLang="en-US" dirty="0"/>
              <a:t>海量数据或巨量数据，其规模巨大到</a:t>
            </a:r>
            <a:r>
              <a:rPr lang="zh-CN" altLang="en-US" dirty="0">
                <a:solidFill>
                  <a:srgbClr val="FF6699"/>
                </a:solidFill>
              </a:rPr>
              <a:t>无法通过目前主流的计算机系统在合理时间内获取、存储、管理、处理并提炼以帮助使用者决策</a:t>
            </a:r>
            <a:r>
              <a:rPr lang="zh-CN" altLang="en-US" dirty="0"/>
              <a:t>。</a:t>
            </a:r>
            <a:endParaRPr lang="en-US" altLang="zh-CN" dirty="0"/>
          </a:p>
          <a:p>
            <a:pPr marL="0" indent="0" algn="r">
              <a:buNone/>
            </a:pPr>
            <a:r>
              <a:rPr lang="en-US" altLang="zh-CN" dirty="0"/>
              <a:t>——</a:t>
            </a:r>
            <a:r>
              <a:rPr lang="zh-CN" altLang="en-US" dirty="0"/>
              <a:t>刘鹏，</a:t>
            </a:r>
            <a:r>
              <a:rPr lang="en-US" altLang="zh-CN" dirty="0"/>
              <a:t>《</a:t>
            </a:r>
            <a:r>
              <a:rPr lang="zh-CN" altLang="en-US" dirty="0"/>
              <a:t>云计算</a:t>
            </a:r>
            <a:r>
              <a:rPr lang="en-US" altLang="zh-CN" dirty="0"/>
              <a:t>》</a:t>
            </a:r>
            <a:r>
              <a:rPr lang="zh-CN" altLang="en-US" dirty="0"/>
              <a:t>第三版</a:t>
            </a:r>
          </a:p>
          <a:p>
            <a:r>
              <a:rPr lang="zh-CN" altLang="en-US" dirty="0"/>
              <a:t>为什么会产生大数据？</a:t>
            </a:r>
            <a:endParaRPr lang="en-US" altLang="zh-CN" dirty="0"/>
          </a:p>
          <a:p>
            <a:pPr lvl="1"/>
            <a:r>
              <a:rPr lang="zh-CN" altLang="en-US" dirty="0"/>
              <a:t>数据产生方式的改变</a:t>
            </a:r>
            <a:endParaRPr lang="en-US" altLang="zh-CN" dirty="0"/>
          </a:p>
          <a:p>
            <a:pPr lvl="1"/>
            <a:r>
              <a:rPr lang="zh-CN" altLang="en-US" dirty="0"/>
              <a:t>人类活动越来越依赖数据</a:t>
            </a:r>
            <a:endParaRPr lang="en-US" altLang="zh-CN" dirty="0"/>
          </a:p>
          <a:p>
            <a:pPr lvl="1"/>
            <a:r>
              <a:rPr lang="zh-CN" altLang="en-US" dirty="0"/>
              <a:t>互联网</a:t>
            </a:r>
            <a:r>
              <a:rPr lang="en-US" altLang="zh-CN" dirty="0"/>
              <a:t>+</a:t>
            </a:r>
            <a:r>
              <a:rPr lang="zh-CN" altLang="en-US" dirty="0"/>
              <a:t>物联网：互联网用户，传感器，摄像头</a:t>
            </a:r>
            <a:r>
              <a:rPr lang="en-US" altLang="zh-CN" dirty="0"/>
              <a:t>…</a:t>
            </a:r>
          </a:p>
          <a:p>
            <a:endParaRPr lang="en-US" altLang="zh-CN" dirty="0"/>
          </a:p>
          <a:p>
            <a:r>
              <a:rPr lang="zh-CN" altLang="en-US" dirty="0"/>
              <a:t>特征</a:t>
            </a:r>
            <a:endParaRPr lang="en-US" altLang="zh-CN" dirty="0"/>
          </a:p>
          <a:p>
            <a:pPr lvl="1"/>
            <a:r>
              <a:rPr lang="en-US" altLang="zh-CN" dirty="0"/>
              <a:t>3V</a:t>
            </a:r>
            <a:r>
              <a:rPr lang="zh-CN" altLang="en-US" dirty="0"/>
              <a:t>：</a:t>
            </a:r>
            <a:r>
              <a:rPr lang="en-US" altLang="zh-CN" dirty="0"/>
              <a:t> Volume(</a:t>
            </a:r>
            <a:r>
              <a:rPr lang="zh-CN" altLang="en-US" dirty="0"/>
              <a:t>量大</a:t>
            </a:r>
            <a:r>
              <a:rPr lang="en-US" altLang="zh-CN" dirty="0"/>
              <a:t>), Variety(</a:t>
            </a:r>
            <a:r>
              <a:rPr lang="zh-CN" altLang="en-US" dirty="0"/>
              <a:t>多样</a:t>
            </a:r>
            <a:r>
              <a:rPr lang="en-US" altLang="zh-CN" dirty="0"/>
              <a:t>), Velocity(</a:t>
            </a:r>
            <a:r>
              <a:rPr lang="zh-CN" altLang="en-US" dirty="0"/>
              <a:t>快速</a:t>
            </a:r>
            <a:r>
              <a:rPr lang="en-US" altLang="zh-CN" dirty="0"/>
              <a:t>), </a:t>
            </a:r>
          </a:p>
          <a:p>
            <a:pPr lvl="1"/>
            <a:r>
              <a:rPr lang="en-US" altLang="zh-CN" dirty="0"/>
              <a:t>4V+1C</a:t>
            </a:r>
            <a:r>
              <a:rPr lang="zh-CN" altLang="en-US" dirty="0"/>
              <a:t>：</a:t>
            </a:r>
            <a:r>
              <a:rPr lang="en-US" altLang="zh-CN" dirty="0"/>
              <a:t>Value(</a:t>
            </a:r>
            <a:r>
              <a:rPr lang="zh-CN" altLang="en-US" dirty="0"/>
              <a:t>低价值密度：</a:t>
            </a:r>
            <a:r>
              <a:rPr lang="zh-CN" altLang="en-US" dirty="0">
                <a:solidFill>
                  <a:srgbClr val="FF6699"/>
                </a:solidFill>
              </a:rPr>
              <a:t>数据多，但是只有某些数据有价值</a:t>
            </a:r>
            <a:r>
              <a:rPr lang="en-US" altLang="zh-CN" dirty="0"/>
              <a:t>), Complexity(</a:t>
            </a:r>
            <a:r>
              <a:rPr lang="zh-CN" altLang="en-US" dirty="0"/>
              <a:t>复杂：处理和分析难度大</a:t>
            </a:r>
            <a:r>
              <a:rPr lang="en-US" altLang="zh-CN" dirty="0"/>
              <a:t>)</a:t>
            </a:r>
          </a:p>
          <a:p>
            <a:pPr lvl="1"/>
            <a:r>
              <a:rPr lang="en-US" altLang="zh-CN" dirty="0"/>
              <a:t>5V</a:t>
            </a:r>
            <a:r>
              <a:rPr lang="zh-CN" altLang="en-US" dirty="0"/>
              <a:t>：</a:t>
            </a:r>
            <a:r>
              <a:rPr lang="en-US" altLang="zh-CN" dirty="0"/>
              <a:t>Volume, Variety, Velocity, Value, Veracity(</a:t>
            </a:r>
            <a:r>
              <a:rPr lang="zh-CN" altLang="en-US" dirty="0"/>
              <a:t>真实</a:t>
            </a:r>
            <a:r>
              <a:rPr lang="en-US" altLang="zh-CN" dirty="0"/>
              <a:t>)</a:t>
            </a:r>
          </a:p>
          <a:p>
            <a:endParaRPr lang="zh-CN" altLang="en-US" dirty="0"/>
          </a:p>
        </p:txBody>
      </p:sp>
      <p:sp>
        <p:nvSpPr>
          <p:cNvPr id="4" name="灯片编号占位符 3"/>
          <p:cNvSpPr>
            <a:spLocks noGrp="1"/>
          </p:cNvSpPr>
          <p:nvPr>
            <p:ph type="sldNum" sz="quarter" idx="12"/>
          </p:nvPr>
        </p:nvSpPr>
        <p:spPr/>
        <p:txBody>
          <a:bodyPr/>
          <a:lstStyle/>
          <a:p>
            <a:fld id="{60B2550D-72F3-4A8E-829C-1304F08F0036}" type="slidenum">
              <a:rPr lang="zh-CN" altLang="en-US" smtClean="0"/>
              <a:t>18</a:t>
            </a:fld>
            <a:endParaRPr lang="zh-CN" altLang="en-US"/>
          </a:p>
        </p:txBody>
      </p:sp>
    </p:spTree>
    <p:extLst>
      <p:ext uri="{BB962C8B-B14F-4D97-AF65-F5344CB8AC3E}">
        <p14:creationId xmlns:p14="http://schemas.microsoft.com/office/powerpoint/2010/main" val="1449940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各个击破（个人观点）</a:t>
            </a:r>
          </a:p>
        </p:txBody>
      </p:sp>
      <p:sp>
        <p:nvSpPr>
          <p:cNvPr id="3" name="内容占位符 2"/>
          <p:cNvSpPr>
            <a:spLocks noGrp="1"/>
          </p:cNvSpPr>
          <p:nvPr>
            <p:ph idx="1"/>
          </p:nvPr>
        </p:nvSpPr>
        <p:spPr>
          <a:xfrm>
            <a:off x="420456" y="1188138"/>
            <a:ext cx="6521364" cy="5183188"/>
          </a:xfrm>
        </p:spPr>
        <p:txBody>
          <a:bodyPr>
            <a:normAutofit/>
          </a:bodyPr>
          <a:lstStyle/>
          <a:p>
            <a:r>
              <a:rPr lang="zh-CN" altLang="en-US" dirty="0"/>
              <a:t>云计算</a:t>
            </a:r>
            <a:r>
              <a:rPr lang="zh-CN" altLang="en-US" dirty="0">
                <a:solidFill>
                  <a:srgbClr val="FF6699"/>
                </a:solidFill>
              </a:rPr>
              <a:t>（算力）</a:t>
            </a:r>
            <a:endParaRPr lang="en-US" altLang="zh-CN" dirty="0">
              <a:solidFill>
                <a:srgbClr val="FF6699"/>
              </a:solidFill>
            </a:endParaRPr>
          </a:p>
          <a:p>
            <a:pPr lvl="1"/>
            <a:r>
              <a:rPr lang="zh-CN" altLang="en-US" dirty="0"/>
              <a:t>服务角度：一种新的服务方式，为什么要这种方式？</a:t>
            </a:r>
            <a:endParaRPr lang="en-US" altLang="zh-CN" dirty="0"/>
          </a:p>
          <a:p>
            <a:pPr lvl="1"/>
            <a:r>
              <a:rPr lang="zh-CN" altLang="en-US" dirty="0"/>
              <a:t>性能角度：对计算效率（性价比）追求的产物，为什么有瓶颈？</a:t>
            </a:r>
            <a:endParaRPr lang="en-US" altLang="zh-CN" dirty="0"/>
          </a:p>
          <a:p>
            <a:r>
              <a:rPr lang="zh-CN" altLang="en-US" dirty="0"/>
              <a:t>人工智能</a:t>
            </a:r>
            <a:r>
              <a:rPr lang="zh-CN" altLang="en-US" dirty="0">
                <a:solidFill>
                  <a:srgbClr val="FF6699"/>
                </a:solidFill>
              </a:rPr>
              <a:t>（将大规模数据压缩成小规模有价值的数据）</a:t>
            </a:r>
            <a:endParaRPr lang="en-US" altLang="zh-CN" dirty="0">
              <a:solidFill>
                <a:srgbClr val="FF6699"/>
              </a:solidFill>
            </a:endParaRPr>
          </a:p>
          <a:p>
            <a:pPr lvl="1"/>
            <a:r>
              <a:rPr lang="zh-CN" altLang="en-US" dirty="0"/>
              <a:t>目前流行的机器学习算法早在</a:t>
            </a:r>
            <a:r>
              <a:rPr lang="en-US" altLang="zh-CN" dirty="0"/>
              <a:t>1960s</a:t>
            </a:r>
            <a:r>
              <a:rPr lang="zh-CN" altLang="en-US" dirty="0"/>
              <a:t>就提出，为什么那个时候不火？</a:t>
            </a:r>
            <a:r>
              <a:rPr lang="en-US" altLang="zh-CN" dirty="0"/>
              <a:t>——</a:t>
            </a:r>
            <a:r>
              <a:rPr lang="zh-CN" altLang="en-US" dirty="0"/>
              <a:t>没有需求</a:t>
            </a:r>
            <a:endParaRPr lang="en-US" altLang="zh-CN" dirty="0"/>
          </a:p>
          <a:p>
            <a:pPr lvl="1"/>
            <a:r>
              <a:rPr lang="zh-CN" altLang="en-US" dirty="0"/>
              <a:t>条件：有数据，有算力</a:t>
            </a:r>
            <a:endParaRPr lang="en-US" altLang="zh-CN" dirty="0"/>
          </a:p>
          <a:p>
            <a:r>
              <a:rPr lang="zh-CN" altLang="en-US" dirty="0"/>
              <a:t>物联网</a:t>
            </a:r>
            <a:endParaRPr lang="en-US" altLang="zh-CN" dirty="0"/>
          </a:p>
          <a:p>
            <a:pPr lvl="1"/>
            <a:r>
              <a:rPr lang="zh-CN" altLang="en-US" dirty="0"/>
              <a:t>核心在于普适计算：任何日常生活对象在任何地点和时间进行计算</a:t>
            </a:r>
            <a:endParaRPr lang="en-US" altLang="zh-CN" dirty="0"/>
          </a:p>
          <a:p>
            <a:pPr lvl="1"/>
            <a:r>
              <a:rPr lang="zh-CN" altLang="en-US" dirty="0">
                <a:solidFill>
                  <a:srgbClr val="FF6699"/>
                </a:solidFill>
              </a:rPr>
              <a:t>数据收集、</a:t>
            </a:r>
            <a:r>
              <a:rPr lang="zh-CN" altLang="en-US" dirty="0"/>
              <a:t>粗加工、精加工的数据接收</a:t>
            </a:r>
            <a:r>
              <a:rPr lang="en-US" altLang="zh-CN" dirty="0"/>
              <a:t>——</a:t>
            </a:r>
            <a:r>
              <a:rPr lang="zh-CN" altLang="en-US" dirty="0"/>
              <a:t>依赖互联网</a:t>
            </a:r>
            <a:endParaRPr lang="en-US" altLang="zh-CN" dirty="0"/>
          </a:p>
          <a:p>
            <a:r>
              <a:rPr lang="zh-CN" altLang="en-US" dirty="0"/>
              <a:t>互联网</a:t>
            </a:r>
            <a:r>
              <a:rPr lang="en-US" altLang="zh-CN" dirty="0"/>
              <a:t>+</a:t>
            </a:r>
            <a:r>
              <a:rPr lang="zh-CN" altLang="en-US" dirty="0">
                <a:solidFill>
                  <a:srgbClr val="FF6699"/>
                </a:solidFill>
              </a:rPr>
              <a:t>（通过处理大数据最终实现的）</a:t>
            </a:r>
            <a:endParaRPr lang="en-US" altLang="zh-CN" dirty="0">
              <a:solidFill>
                <a:srgbClr val="FF6699"/>
              </a:solidFill>
            </a:endParaRPr>
          </a:p>
          <a:p>
            <a:pPr lvl="1"/>
            <a:r>
              <a:rPr lang="zh-CN" altLang="en-US" dirty="0"/>
              <a:t>主要</a:t>
            </a:r>
            <a:r>
              <a:rPr lang="zh-CN" altLang="en-US" dirty="0">
                <a:solidFill>
                  <a:srgbClr val="FF6699"/>
                </a:solidFill>
              </a:rPr>
              <a:t>针对应用端的</a:t>
            </a:r>
            <a:r>
              <a:rPr lang="zh-CN" altLang="en-US" dirty="0"/>
              <a:t>概念，一种应用互联网技术的商业模式</a:t>
            </a:r>
            <a:r>
              <a:rPr lang="en-US" altLang="zh-CN" dirty="0"/>
              <a:t>——</a:t>
            </a:r>
            <a:r>
              <a:rPr lang="zh-CN" altLang="en-US" dirty="0"/>
              <a:t>应用需求与互联网</a:t>
            </a:r>
            <a:endParaRPr lang="en-US" altLang="zh-CN" dirty="0"/>
          </a:p>
          <a:p>
            <a:endParaRPr lang="zh-CN" altLang="en-US" dirty="0"/>
          </a:p>
        </p:txBody>
      </p:sp>
      <p:sp>
        <p:nvSpPr>
          <p:cNvPr id="4" name="文本框 3"/>
          <p:cNvSpPr txBox="1"/>
          <p:nvPr/>
        </p:nvSpPr>
        <p:spPr>
          <a:xfrm>
            <a:off x="7877307" y="3195340"/>
            <a:ext cx="1266693" cy="523220"/>
          </a:xfrm>
          <a:prstGeom prst="rect">
            <a:avLst/>
          </a:prstGeom>
          <a:noFill/>
        </p:spPr>
        <p:txBody>
          <a:bodyPr wrap="none" rtlCol="0">
            <a:spAutoFit/>
          </a:bodyPr>
          <a:lstStyle/>
          <a:p>
            <a:r>
              <a:rPr lang="zh-CN" altLang="en-US" sz="2800" b="1" dirty="0">
                <a:solidFill>
                  <a:srgbClr val="00B050"/>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大数据</a:t>
            </a:r>
          </a:p>
        </p:txBody>
      </p:sp>
      <p:sp>
        <p:nvSpPr>
          <p:cNvPr id="5" name="右大括号 4"/>
          <p:cNvSpPr/>
          <p:nvPr/>
        </p:nvSpPr>
        <p:spPr>
          <a:xfrm>
            <a:off x="6941820" y="3718560"/>
            <a:ext cx="182880" cy="1729740"/>
          </a:xfrm>
          <a:prstGeom prst="rightBrace">
            <a:avLst>
              <a:gd name="adj1" fmla="val 94444"/>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右大括号 5"/>
          <p:cNvSpPr/>
          <p:nvPr/>
        </p:nvSpPr>
        <p:spPr>
          <a:xfrm>
            <a:off x="6941820" y="1315720"/>
            <a:ext cx="182880" cy="1996440"/>
          </a:xfrm>
          <a:prstGeom prst="rightBrace">
            <a:avLst>
              <a:gd name="adj1" fmla="val 94444"/>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文本框 6"/>
          <p:cNvSpPr txBox="1"/>
          <p:nvPr/>
        </p:nvSpPr>
        <p:spPr>
          <a:xfrm>
            <a:off x="7254240" y="2129274"/>
            <a:ext cx="877163" cy="369332"/>
          </a:xfrm>
          <a:prstGeom prst="rect">
            <a:avLst/>
          </a:prstGeom>
          <a:noFill/>
        </p:spPr>
        <p:txBody>
          <a:bodyPr wrap="none" rtlCol="0">
            <a:spAutoFit/>
          </a:bodyPr>
          <a:lstStyle/>
          <a:p>
            <a:r>
              <a:rPr lang="zh-CN" altLang="en-US" dirty="0"/>
              <a:t>非本质</a:t>
            </a:r>
          </a:p>
        </p:txBody>
      </p:sp>
      <p:sp>
        <p:nvSpPr>
          <p:cNvPr id="8" name="文本框 7"/>
          <p:cNvSpPr txBox="1"/>
          <p:nvPr/>
        </p:nvSpPr>
        <p:spPr>
          <a:xfrm>
            <a:off x="7254240" y="4398764"/>
            <a:ext cx="877163" cy="369332"/>
          </a:xfrm>
          <a:prstGeom prst="rect">
            <a:avLst/>
          </a:prstGeom>
          <a:noFill/>
        </p:spPr>
        <p:txBody>
          <a:bodyPr wrap="none" rtlCol="0">
            <a:spAutoFit/>
          </a:bodyPr>
          <a:lstStyle/>
          <a:p>
            <a:r>
              <a:rPr lang="zh-CN" altLang="en-US" dirty="0"/>
              <a:t>相对窄</a:t>
            </a:r>
          </a:p>
        </p:txBody>
      </p:sp>
      <p:cxnSp>
        <p:nvCxnSpPr>
          <p:cNvPr id="12" name="直接箭头连接符 11"/>
          <p:cNvCxnSpPr>
            <a:stCxn id="4" idx="1"/>
          </p:cNvCxnSpPr>
          <p:nvPr/>
        </p:nvCxnSpPr>
        <p:spPr>
          <a:xfrm flipH="1" flipV="1">
            <a:off x="7284276" y="2707903"/>
            <a:ext cx="593031" cy="74904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4" idx="1"/>
          </p:cNvCxnSpPr>
          <p:nvPr/>
        </p:nvCxnSpPr>
        <p:spPr>
          <a:xfrm flipH="1">
            <a:off x="7303758" y="3456950"/>
            <a:ext cx="573549" cy="68020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467156" y="2767082"/>
            <a:ext cx="1082348" cy="307777"/>
          </a:xfrm>
          <a:prstGeom prst="rect">
            <a:avLst/>
          </a:prstGeom>
          <a:noFill/>
        </p:spPr>
        <p:txBody>
          <a:bodyPr wrap="none" rtlCol="0">
            <a:spAutoFit/>
          </a:bodyPr>
          <a:lstStyle/>
          <a:p>
            <a:r>
              <a:rPr lang="zh-CN" altLang="en-US" sz="1400" b="1" dirty="0">
                <a:solidFill>
                  <a:srgbClr val="FF0000"/>
                </a:solidFill>
              </a:rPr>
              <a:t>能力与方法</a:t>
            </a:r>
          </a:p>
        </p:txBody>
      </p:sp>
      <p:sp>
        <p:nvSpPr>
          <p:cNvPr id="19" name="文本框 18"/>
          <p:cNvSpPr txBox="1"/>
          <p:nvPr/>
        </p:nvSpPr>
        <p:spPr>
          <a:xfrm>
            <a:off x="7467156" y="3756528"/>
            <a:ext cx="1082348" cy="307777"/>
          </a:xfrm>
          <a:prstGeom prst="rect">
            <a:avLst/>
          </a:prstGeom>
          <a:noFill/>
        </p:spPr>
        <p:txBody>
          <a:bodyPr wrap="none" rtlCol="0">
            <a:spAutoFit/>
          </a:bodyPr>
          <a:lstStyle/>
          <a:p>
            <a:r>
              <a:rPr lang="zh-CN" altLang="en-US" sz="1400" b="1" dirty="0">
                <a:solidFill>
                  <a:srgbClr val="FF0000"/>
                </a:solidFill>
              </a:rPr>
              <a:t>来源与去向</a:t>
            </a:r>
          </a:p>
        </p:txBody>
      </p:sp>
      <p:sp>
        <p:nvSpPr>
          <p:cNvPr id="20" name="文本框 19"/>
          <p:cNvSpPr txBox="1"/>
          <p:nvPr/>
        </p:nvSpPr>
        <p:spPr>
          <a:xfrm>
            <a:off x="1153400" y="5952755"/>
            <a:ext cx="7153755" cy="523220"/>
          </a:xfrm>
          <a:prstGeom prst="rect">
            <a:avLst/>
          </a:prstGeom>
          <a:noFill/>
        </p:spPr>
        <p:txBody>
          <a:bodyPr wrap="square" rtlCol="0">
            <a:spAutoFit/>
          </a:bodyPr>
          <a:lstStyle/>
          <a:p>
            <a:r>
              <a:rPr lang="zh-CN" altLang="en-US" sz="2800" b="1" dirty="0">
                <a:solidFill>
                  <a:srgbClr val="00B050"/>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一切皆为</a:t>
            </a:r>
            <a:r>
              <a:rPr lang="en-US" altLang="zh-CN" sz="2800" b="1" dirty="0">
                <a:solidFill>
                  <a:srgbClr val="00B050"/>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a:t>
            </a:r>
            <a:r>
              <a:rPr lang="en-US" altLang="zh-CN" sz="2800" b="1" dirty="0" err="1">
                <a:solidFill>
                  <a:srgbClr val="00B050"/>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wéi</a:t>
            </a:r>
            <a:r>
              <a:rPr lang="en-US" altLang="zh-CN" sz="2800" b="1" dirty="0">
                <a:solidFill>
                  <a:srgbClr val="00B050"/>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a:t>
            </a:r>
            <a:r>
              <a:rPr lang="zh-CN" altLang="en-US" sz="2800" b="1" dirty="0">
                <a:solidFill>
                  <a:srgbClr val="00B050"/>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大数据，一切皆为</a:t>
            </a:r>
            <a:r>
              <a:rPr lang="en-US" altLang="zh-CN" sz="2800" b="1" dirty="0">
                <a:solidFill>
                  <a:srgbClr val="00B050"/>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a:t>
            </a:r>
            <a:r>
              <a:rPr lang="en-US" altLang="zh-CN" sz="2800" b="1" dirty="0" err="1">
                <a:solidFill>
                  <a:srgbClr val="00B050"/>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wèi</a:t>
            </a:r>
            <a:r>
              <a:rPr lang="en-US" altLang="zh-CN" sz="2800" b="1" dirty="0">
                <a:solidFill>
                  <a:srgbClr val="00B050"/>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a:t>
            </a:r>
            <a:r>
              <a:rPr lang="zh-CN" altLang="en-US" sz="2800" b="1" dirty="0">
                <a:solidFill>
                  <a:srgbClr val="00B050"/>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大数据。</a:t>
            </a:r>
          </a:p>
        </p:txBody>
      </p:sp>
      <p:sp>
        <p:nvSpPr>
          <p:cNvPr id="9" name="灯片编号占位符 8"/>
          <p:cNvSpPr>
            <a:spLocks noGrp="1"/>
          </p:cNvSpPr>
          <p:nvPr>
            <p:ph type="sldNum" sz="quarter" idx="12"/>
          </p:nvPr>
        </p:nvSpPr>
        <p:spPr/>
        <p:txBody>
          <a:bodyPr/>
          <a:lstStyle/>
          <a:p>
            <a:fld id="{60B2550D-72F3-4A8E-829C-1304F08F0036}" type="slidenum">
              <a:rPr lang="zh-CN" altLang="en-US" smtClean="0"/>
              <a:t>19</a:t>
            </a:fld>
            <a:endParaRPr lang="zh-CN" altLang="en-US"/>
          </a:p>
        </p:txBody>
      </p:sp>
    </p:spTree>
    <p:extLst>
      <p:ext uri="{BB962C8B-B14F-4D97-AF65-F5344CB8AC3E}">
        <p14:creationId xmlns:p14="http://schemas.microsoft.com/office/powerpoint/2010/main" val="330123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p:bldP spid="8" grpId="0"/>
      <p:bldP spid="18" grpId="0"/>
      <p:bldP spid="19" grpId="0"/>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04755" y="1162050"/>
            <a:ext cx="1059095" cy="1947894"/>
          </a:xfrm>
          <a:solidFill>
            <a:srgbClr val="6F0E6F"/>
          </a:solidFill>
        </p:spPr>
        <p:txBody>
          <a:bodyPr>
            <a:normAutofit/>
          </a:bodyPr>
          <a:lstStyle/>
          <a:p>
            <a:r>
              <a:rPr lang="zh-CN" altLang="en-US" sz="3200" dirty="0">
                <a:solidFill>
                  <a:schemeClr val="bg1"/>
                </a:solidFill>
              </a:rPr>
              <a:t>目</a:t>
            </a:r>
            <a:br>
              <a:rPr lang="en-US" altLang="zh-CN" sz="3200" dirty="0">
                <a:solidFill>
                  <a:schemeClr val="bg1"/>
                </a:solidFill>
              </a:rPr>
            </a:br>
            <a:r>
              <a:rPr lang="zh-CN" altLang="en-US" sz="3200" dirty="0">
                <a:solidFill>
                  <a:schemeClr val="bg1"/>
                </a:solidFill>
              </a:rPr>
              <a:t>录</a:t>
            </a:r>
          </a:p>
        </p:txBody>
      </p:sp>
      <p:sp>
        <p:nvSpPr>
          <p:cNvPr id="3" name="内容占位符 2"/>
          <p:cNvSpPr>
            <a:spLocks noGrp="1"/>
          </p:cNvSpPr>
          <p:nvPr>
            <p:ph idx="1"/>
          </p:nvPr>
        </p:nvSpPr>
        <p:spPr>
          <a:xfrm>
            <a:off x="4222750" y="1308100"/>
            <a:ext cx="3907748" cy="4811504"/>
          </a:xfrm>
        </p:spPr>
        <p:txBody>
          <a:bodyPr/>
          <a:lstStyle/>
          <a:p>
            <a:r>
              <a:rPr lang="zh-CN" altLang="en-US" dirty="0"/>
              <a:t>起源</a:t>
            </a:r>
            <a:endParaRPr lang="en-US" altLang="zh-CN" dirty="0"/>
          </a:p>
          <a:p>
            <a:pPr lvl="1"/>
            <a:r>
              <a:rPr lang="zh-CN" altLang="en-US" b="1" dirty="0"/>
              <a:t>从集中式到并行化到分布式到云计算</a:t>
            </a:r>
            <a:endParaRPr lang="en-US" altLang="zh-CN" b="1" dirty="0"/>
          </a:p>
          <a:p>
            <a:pPr lvl="1"/>
            <a:r>
              <a:rPr lang="zh-CN" altLang="en-US" dirty="0"/>
              <a:t>云计算</a:t>
            </a:r>
            <a:r>
              <a:rPr lang="zh-CN" altLang="en-US" dirty="0">
                <a:solidFill>
                  <a:srgbClr val="FF0000"/>
                </a:solidFill>
              </a:rPr>
              <a:t>定义和概念模型</a:t>
            </a:r>
            <a:endParaRPr lang="en-US" altLang="zh-CN" dirty="0">
              <a:solidFill>
                <a:srgbClr val="FF0000"/>
              </a:solidFill>
            </a:endParaRPr>
          </a:p>
          <a:p>
            <a:pPr lvl="1"/>
            <a:r>
              <a:rPr lang="zh-CN" altLang="en-US" dirty="0"/>
              <a:t>云计算的现实故事</a:t>
            </a:r>
            <a:endParaRPr lang="en-US" altLang="zh-CN" dirty="0"/>
          </a:p>
          <a:p>
            <a:r>
              <a:rPr lang="zh-CN" altLang="en-US" dirty="0"/>
              <a:t>概述</a:t>
            </a:r>
            <a:endParaRPr lang="en-US" altLang="zh-CN" dirty="0"/>
          </a:p>
          <a:p>
            <a:pPr lvl="1"/>
            <a:r>
              <a:rPr lang="zh-CN" altLang="en-US" dirty="0"/>
              <a:t>时代背景</a:t>
            </a:r>
            <a:endParaRPr lang="en-US" altLang="zh-CN" dirty="0"/>
          </a:p>
          <a:p>
            <a:pPr lvl="2"/>
            <a:r>
              <a:rPr lang="zh-CN" altLang="en-US" dirty="0"/>
              <a:t>大数据、人工智能</a:t>
            </a:r>
            <a:endParaRPr lang="en-US" altLang="zh-CN" dirty="0"/>
          </a:p>
          <a:p>
            <a:pPr lvl="1"/>
            <a:r>
              <a:rPr lang="zh-CN" altLang="en-US" dirty="0"/>
              <a:t>服务模型</a:t>
            </a:r>
            <a:endParaRPr lang="en-US" altLang="zh-CN" dirty="0"/>
          </a:p>
          <a:p>
            <a:pPr lvl="2"/>
            <a:r>
              <a:rPr lang="zh-CN" altLang="en-US" dirty="0"/>
              <a:t>三种</a:t>
            </a:r>
            <a:r>
              <a:rPr lang="zh-CN" altLang="en-US" dirty="0">
                <a:solidFill>
                  <a:srgbClr val="FF0000"/>
                </a:solidFill>
              </a:rPr>
              <a:t>服务模型</a:t>
            </a:r>
            <a:r>
              <a:rPr lang="zh-CN" altLang="en-US" dirty="0"/>
              <a:t>的概念</a:t>
            </a:r>
            <a:endParaRPr lang="en-US" altLang="zh-CN" dirty="0"/>
          </a:p>
          <a:p>
            <a:pPr lvl="2"/>
            <a:r>
              <a:rPr lang="zh-CN" altLang="en-US" dirty="0"/>
              <a:t>实现机制：基本架构</a:t>
            </a:r>
            <a:endParaRPr lang="en-US" altLang="zh-CN" dirty="0"/>
          </a:p>
          <a:p>
            <a:pPr lvl="1"/>
            <a:r>
              <a:rPr lang="zh-CN" altLang="en-US" dirty="0">
                <a:solidFill>
                  <a:srgbClr val="FF0000"/>
                </a:solidFill>
              </a:rPr>
              <a:t>部署模型</a:t>
            </a:r>
            <a:endParaRPr lang="en-US" altLang="zh-CN" dirty="0">
              <a:solidFill>
                <a:srgbClr val="FF0000"/>
              </a:solidFill>
            </a:endParaRPr>
          </a:p>
          <a:p>
            <a:pPr lvl="1"/>
            <a:r>
              <a:rPr lang="zh-CN" altLang="en-US" dirty="0">
                <a:solidFill>
                  <a:srgbClr val="FF0000"/>
                </a:solidFill>
              </a:rPr>
              <a:t>优势</a:t>
            </a:r>
            <a:r>
              <a:rPr lang="zh-CN" altLang="en-US" dirty="0"/>
              <a:t>、难点、风险和挑战</a:t>
            </a:r>
            <a:endParaRPr lang="en-US" altLang="zh-CN" dirty="0"/>
          </a:p>
          <a:p>
            <a:endParaRPr lang="zh-CN" altLang="en-US" dirty="0"/>
          </a:p>
        </p:txBody>
      </p:sp>
      <p:sp>
        <p:nvSpPr>
          <p:cNvPr id="4" name="标题 1"/>
          <p:cNvSpPr txBox="1">
            <a:spLocks/>
          </p:cNvSpPr>
          <p:nvPr/>
        </p:nvSpPr>
        <p:spPr>
          <a:xfrm>
            <a:off x="4222750" y="1162050"/>
            <a:ext cx="3907748" cy="146050"/>
          </a:xfrm>
          <a:prstGeom prst="rect">
            <a:avLst/>
          </a:prstGeom>
          <a:solidFill>
            <a:srgbClr val="6F0E6F"/>
          </a:solidFill>
        </p:spPr>
        <p:txBody>
          <a:bodyPr vert="horz" lIns="91440" tIns="45720" rIns="91440" bIns="45720" rtlCol="0" anchor="ctr">
            <a:normAutofit fontScale="25000" lnSpcReduction="20000"/>
          </a:bodyPr>
          <a:lstStyle>
            <a:lvl1pPr algn="ctr" defTabSz="685800" rtl="0" eaLnBrk="1" latinLnBrk="0" hangingPunct="1">
              <a:lnSpc>
                <a:spcPct val="90000"/>
              </a:lnSpc>
              <a:spcBef>
                <a:spcPct val="0"/>
              </a:spcBef>
              <a:buNone/>
              <a:defRPr sz="2700" b="1" kern="1200">
                <a:solidFill>
                  <a:srgbClr val="6F0E6F"/>
                </a:solidFill>
                <a:latin typeface="微软雅黑" panose="020B0503020204020204" pitchFamily="34" charset="-122"/>
                <a:ea typeface="微软雅黑" panose="020B0503020204020204" pitchFamily="34" charset="-122"/>
                <a:cs typeface="+mj-cs"/>
              </a:defRPr>
            </a:lvl1pPr>
          </a:lstStyle>
          <a:p>
            <a:endParaRPr lang="zh-CN" altLang="en-US" sz="3200" dirty="0">
              <a:solidFill>
                <a:schemeClr val="bg1"/>
              </a:solidFill>
            </a:endParaRPr>
          </a:p>
        </p:txBody>
      </p:sp>
      <p:sp>
        <p:nvSpPr>
          <p:cNvPr id="5" name="灯片编号占位符 4"/>
          <p:cNvSpPr>
            <a:spLocks noGrp="1"/>
          </p:cNvSpPr>
          <p:nvPr>
            <p:ph type="sldNum" sz="quarter" idx="12"/>
          </p:nvPr>
        </p:nvSpPr>
        <p:spPr/>
        <p:txBody>
          <a:bodyPr/>
          <a:lstStyle/>
          <a:p>
            <a:fld id="{02AE1E35-F495-4665-8CB0-CDD28443F6EA}" type="slidenum">
              <a:rPr lang="zh-CN" altLang="en-US" smtClean="0"/>
              <a:t>2</a:t>
            </a:fld>
            <a:endParaRPr lang="zh-CN" altLang="en-US"/>
          </a:p>
        </p:txBody>
      </p:sp>
    </p:spTree>
    <p:extLst>
      <p:ext uri="{BB962C8B-B14F-4D97-AF65-F5344CB8AC3E}">
        <p14:creationId xmlns:p14="http://schemas.microsoft.com/office/powerpoint/2010/main" val="1131372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50" fill="hold"/>
                                        <p:tgtEl>
                                          <p:spTgt spid="3">
                                            <p:txEl>
                                              <p:pRg st="0" end="0"/>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450509" y="3634740"/>
            <a:ext cx="6693491" cy="3223261"/>
          </a:xfrm>
          <a:prstGeom prst="rect">
            <a:avLst/>
          </a:prstGeom>
        </p:spPr>
      </p:pic>
      <p:sp>
        <p:nvSpPr>
          <p:cNvPr id="2" name="标题 1"/>
          <p:cNvSpPr>
            <a:spLocks noGrp="1"/>
          </p:cNvSpPr>
          <p:nvPr>
            <p:ph type="title"/>
          </p:nvPr>
        </p:nvSpPr>
        <p:spPr/>
        <p:txBody>
          <a:bodyPr/>
          <a:lstStyle/>
          <a:p>
            <a:r>
              <a:rPr lang="zh-CN" altLang="en-US" dirty="0"/>
              <a:t>云计算</a:t>
            </a:r>
            <a:r>
              <a:rPr lang="en-US" altLang="zh-CN" dirty="0"/>
              <a:t>——</a:t>
            </a:r>
            <a:r>
              <a:rPr lang="zh-CN" altLang="en-US" dirty="0"/>
              <a:t>大数据的计算？</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14:m>
                  <m:oMath xmlns:m="http://schemas.openxmlformats.org/officeDocument/2006/math">
                    <m:r>
                      <a:rPr lang="en-US" altLang="zh-CN" b="0" i="1" smtClean="0">
                        <a:latin typeface="Cambria Math" panose="02040503050406030204" pitchFamily="18" charset="0"/>
                      </a:rPr>
                      <m:t>𝐺</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a:t>？</a:t>
                </a:r>
                <a:endParaRPr lang="en-US" altLang="zh-CN" dirty="0"/>
              </a:p>
              <a:p>
                <a:r>
                  <a:rPr lang="zh-CN" altLang="en-US" dirty="0"/>
                  <a:t>没有大数据，就不需要云计算？</a:t>
                </a:r>
                <a:endParaRPr lang="en-US" altLang="zh-CN" dirty="0"/>
              </a:p>
              <a:p>
                <a:r>
                  <a:rPr lang="zh-CN" altLang="en-US" dirty="0"/>
                  <a:t>没有云计算，就无法处理大数据？</a:t>
                </a:r>
                <a:endParaRPr lang="en-US" altLang="zh-CN" dirty="0"/>
              </a:p>
              <a:p>
                <a:endParaRPr lang="en-US" altLang="zh-CN" dirty="0"/>
              </a:p>
              <a:p>
                <a:r>
                  <a:rPr lang="zh-CN" altLang="en-US" dirty="0"/>
                  <a:t>事实是：云计算（</a:t>
                </a:r>
                <a:r>
                  <a:rPr lang="en-US" altLang="zh-CN" dirty="0"/>
                  <a:t>2006</a:t>
                </a:r>
                <a:r>
                  <a:rPr lang="zh-CN" altLang="en-US" dirty="0"/>
                  <a:t>年）比大数据（</a:t>
                </a:r>
                <a:r>
                  <a:rPr lang="en-US" altLang="zh-CN" dirty="0"/>
                  <a:t>2008</a:t>
                </a:r>
                <a:r>
                  <a:rPr lang="zh-CN" altLang="en-US" dirty="0"/>
                  <a:t>年）成名要早。</a:t>
                </a:r>
                <a:endParaRPr lang="en-US" altLang="zh-CN" dirty="0"/>
              </a:p>
              <a:p>
                <a:endParaRPr lang="en-US" altLang="zh-CN" dirty="0"/>
              </a:p>
              <a:p>
                <a:r>
                  <a:rPr lang="zh-CN" altLang="en-US" dirty="0"/>
                  <a:t>大数据促进了云计算的产生，激发了云计算的潜力；云计算为大数据的收集、存储、加工和应用提供了更好的支持。</a:t>
                </a:r>
                <a:endParaRPr lang="en-US" altLang="zh-CN" dirty="0"/>
              </a:p>
              <a:p>
                <a:pPr lvl="1"/>
                <a:r>
                  <a:rPr lang="zh-CN" altLang="en-US" dirty="0"/>
                  <a:t>关系密切而复杂</a:t>
                </a:r>
                <a:endParaRPr lang="en-US" altLang="zh-CN" dirty="0"/>
              </a:p>
              <a:p>
                <a:endParaRPr lang="en-US" altLang="zh-CN" dirty="0"/>
              </a:p>
              <a:p>
                <a:r>
                  <a:rPr lang="zh-CN" altLang="en-US" dirty="0"/>
                  <a:t>为什么叫“云”计算？</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4"/>
                <a:stretch>
                  <a:fillRect l="-367" t="-235"/>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60B2550D-72F3-4A8E-829C-1304F08F0036}" type="slidenum">
              <a:rPr lang="zh-CN" altLang="en-US" smtClean="0"/>
              <a:t>20</a:t>
            </a:fld>
            <a:endParaRPr lang="zh-CN" altLang="en-US"/>
          </a:p>
        </p:txBody>
      </p:sp>
    </p:spTree>
    <p:extLst>
      <p:ext uri="{BB962C8B-B14F-4D97-AF65-F5344CB8AC3E}">
        <p14:creationId xmlns:p14="http://schemas.microsoft.com/office/powerpoint/2010/main" val="41920726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Cloud(</a:t>
            </a:r>
            <a:r>
              <a:rPr lang="zh-CN" altLang="en-US" dirty="0"/>
              <a:t>云</a:t>
            </a:r>
            <a:r>
              <a:rPr lang="en-US" altLang="zh-CN" dirty="0"/>
              <a:t>)</a:t>
            </a:r>
            <a:r>
              <a:rPr lang="zh-CN" altLang="en-US" dirty="0"/>
              <a:t>的原因</a:t>
            </a:r>
          </a:p>
        </p:txBody>
      </p:sp>
      <p:sp>
        <p:nvSpPr>
          <p:cNvPr id="3" name="内容占位符 2"/>
          <p:cNvSpPr>
            <a:spLocks noGrp="1"/>
          </p:cNvSpPr>
          <p:nvPr>
            <p:ph idx="1"/>
          </p:nvPr>
        </p:nvSpPr>
        <p:spPr/>
        <p:txBody>
          <a:bodyPr>
            <a:normAutofit/>
          </a:bodyPr>
          <a:lstStyle/>
          <a:p>
            <a:r>
              <a:rPr lang="zh-CN" altLang="en-US" dirty="0"/>
              <a:t>现实中云的特点</a:t>
            </a:r>
            <a:endParaRPr lang="en-US" altLang="zh-CN" dirty="0"/>
          </a:p>
          <a:p>
            <a:pPr lvl="1"/>
            <a:r>
              <a:rPr lang="zh-CN" altLang="en-US" dirty="0"/>
              <a:t>大规模动态伸缩</a:t>
            </a:r>
            <a:endParaRPr lang="en-US" altLang="zh-CN" dirty="0"/>
          </a:p>
          <a:p>
            <a:pPr lvl="1"/>
            <a:r>
              <a:rPr lang="zh-CN" altLang="en-US" dirty="0"/>
              <a:t>边界是模糊的</a:t>
            </a:r>
            <a:endParaRPr lang="en-US" altLang="zh-CN" dirty="0"/>
          </a:p>
          <a:p>
            <a:pPr lvl="1"/>
            <a:r>
              <a:rPr lang="zh-CN" altLang="en-US" dirty="0"/>
              <a:t>飘忽不定，无法也无需确定具体位置</a:t>
            </a:r>
            <a:endParaRPr lang="en-US" altLang="zh-CN" dirty="0"/>
          </a:p>
          <a:p>
            <a:r>
              <a:rPr lang="en-US" altLang="zh-CN" dirty="0"/>
              <a:t>Elastic Computing Cloud</a:t>
            </a:r>
          </a:p>
          <a:p>
            <a:pPr lvl="1"/>
            <a:r>
              <a:rPr lang="zh-CN" altLang="en-US" dirty="0"/>
              <a:t>亚马逊弹性计算云的成功</a:t>
            </a:r>
            <a:endParaRPr lang="en-US" altLang="zh-CN" dirty="0"/>
          </a:p>
          <a:p>
            <a:r>
              <a:rPr lang="zh-CN" altLang="en-US" dirty="0">
                <a:solidFill>
                  <a:srgbClr val="FF0000"/>
                </a:solidFill>
              </a:rPr>
              <a:t>云计算的特点</a:t>
            </a:r>
            <a:endParaRPr lang="en-US" altLang="zh-CN" dirty="0">
              <a:solidFill>
                <a:srgbClr val="FF0000"/>
              </a:solidFill>
            </a:endParaRPr>
          </a:p>
          <a:p>
            <a:pPr lvl="1"/>
            <a:r>
              <a:rPr lang="zh-CN" altLang="en-US" dirty="0"/>
              <a:t>超大规模</a:t>
            </a:r>
            <a:r>
              <a:rPr lang="en-US" altLang="zh-CN" dirty="0"/>
              <a:t>——</a:t>
            </a:r>
            <a:r>
              <a:rPr lang="zh-CN" altLang="en-US" dirty="0"/>
              <a:t>需求（</a:t>
            </a:r>
            <a:r>
              <a:rPr lang="zh-CN" altLang="en-US" dirty="0">
                <a:solidFill>
                  <a:srgbClr val="FF6699"/>
                </a:solidFill>
              </a:rPr>
              <a:t>数据中心遍布</a:t>
            </a:r>
            <a:endParaRPr lang="en-US" altLang="zh-CN" dirty="0">
              <a:solidFill>
                <a:srgbClr val="FF6699"/>
              </a:solidFill>
            </a:endParaRPr>
          </a:p>
          <a:p>
            <a:pPr lvl="1"/>
            <a:r>
              <a:rPr lang="zh-CN" altLang="en-US" dirty="0">
                <a:solidFill>
                  <a:srgbClr val="FF6699"/>
                </a:solidFill>
              </a:rPr>
              <a:t>全球</a:t>
            </a:r>
            <a:r>
              <a:rPr lang="zh-CN" altLang="en-US" dirty="0"/>
              <a:t>）</a:t>
            </a:r>
            <a:endParaRPr lang="en-US" altLang="zh-CN" dirty="0"/>
          </a:p>
          <a:p>
            <a:pPr lvl="1"/>
            <a:r>
              <a:rPr lang="zh-CN" altLang="en-US" dirty="0"/>
              <a:t>虚拟化</a:t>
            </a:r>
            <a:r>
              <a:rPr lang="en-US" altLang="zh-CN" dirty="0"/>
              <a:t>——</a:t>
            </a:r>
            <a:r>
              <a:rPr lang="zh-CN" altLang="en-US" dirty="0"/>
              <a:t>技术</a:t>
            </a:r>
            <a:r>
              <a:rPr lang="en-US" altLang="zh-CN" dirty="0"/>
              <a:t>(1</a:t>
            </a:r>
            <a:r>
              <a:rPr lang="zh-CN" altLang="en-US" dirty="0"/>
              <a:t>个服务器上多虚拟机）个</a:t>
            </a:r>
            <a:endParaRPr lang="en-US" altLang="zh-CN" dirty="0"/>
          </a:p>
          <a:p>
            <a:pPr lvl="1"/>
            <a:r>
              <a:rPr lang="zh-CN" altLang="en-US" dirty="0"/>
              <a:t>按需服务</a:t>
            </a:r>
            <a:r>
              <a:rPr lang="en-US" altLang="zh-CN" dirty="0"/>
              <a:t>——</a:t>
            </a:r>
            <a:r>
              <a:rPr lang="zh-CN" altLang="en-US" dirty="0"/>
              <a:t>商业模式</a:t>
            </a:r>
            <a:endParaRPr lang="en-US" altLang="zh-CN" dirty="0"/>
          </a:p>
          <a:p>
            <a:pPr lvl="1"/>
            <a:r>
              <a:rPr lang="zh-CN" altLang="en-US" dirty="0"/>
              <a:t>通用</a:t>
            </a:r>
            <a:endParaRPr lang="en-US" altLang="zh-CN" dirty="0"/>
          </a:p>
          <a:p>
            <a:pPr lvl="1"/>
            <a:r>
              <a:rPr lang="zh-CN" altLang="en-US" dirty="0"/>
              <a:t>高可伸缩</a:t>
            </a:r>
            <a:endParaRPr lang="en-US" altLang="zh-CN" dirty="0"/>
          </a:p>
          <a:p>
            <a:pPr lvl="1"/>
            <a:r>
              <a:rPr lang="zh-CN" altLang="en-US" dirty="0"/>
              <a:t>极其廉价</a:t>
            </a:r>
            <a:endParaRPr lang="en-US" altLang="zh-CN" dirty="0"/>
          </a:p>
          <a:p>
            <a:pPr lvl="1"/>
            <a:r>
              <a:rPr lang="zh-CN" altLang="en-US" dirty="0"/>
              <a:t>高可靠</a:t>
            </a:r>
            <a:r>
              <a:rPr lang="en-US" altLang="zh-CN" dirty="0"/>
              <a:t>——</a:t>
            </a:r>
            <a:r>
              <a:rPr lang="zh-CN" altLang="en-US" dirty="0"/>
              <a:t>要求</a:t>
            </a:r>
          </a:p>
        </p:txBody>
      </p:sp>
      <p:sp>
        <p:nvSpPr>
          <p:cNvPr id="4" name="右大括号 3"/>
          <p:cNvSpPr/>
          <p:nvPr/>
        </p:nvSpPr>
        <p:spPr>
          <a:xfrm>
            <a:off x="1927860" y="5097780"/>
            <a:ext cx="175260" cy="805180"/>
          </a:xfrm>
          <a:prstGeom prst="rightBrace">
            <a:avLst>
              <a:gd name="adj1" fmla="val 94444"/>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文本框 4"/>
          <p:cNvSpPr txBox="1"/>
          <p:nvPr/>
        </p:nvSpPr>
        <p:spPr>
          <a:xfrm>
            <a:off x="2186940" y="5346481"/>
            <a:ext cx="1620957" cy="307777"/>
          </a:xfrm>
          <a:prstGeom prst="rect">
            <a:avLst/>
          </a:prstGeom>
          <a:noFill/>
        </p:spPr>
        <p:txBody>
          <a:bodyPr wrap="none" rtlCol="0">
            <a:spAutoFit/>
          </a:bodyPr>
          <a:lstStyle/>
          <a:p>
            <a:r>
              <a:rPr lang="zh-CN" altLang="en-US" sz="1400" dirty="0"/>
              <a:t>得益于技术和模式</a:t>
            </a:r>
          </a:p>
        </p:txBody>
      </p:sp>
      <p:grpSp>
        <p:nvGrpSpPr>
          <p:cNvPr id="6" name="组合 5"/>
          <p:cNvGrpSpPr>
            <a:grpSpLocks noChangeAspect="1"/>
          </p:cNvGrpSpPr>
          <p:nvPr/>
        </p:nvGrpSpPr>
        <p:grpSpPr>
          <a:xfrm>
            <a:off x="4173684" y="1496711"/>
            <a:ext cx="4863636" cy="4157547"/>
            <a:chOff x="2010670" y="1331771"/>
            <a:chExt cx="4595403" cy="3905248"/>
          </a:xfrm>
        </p:grpSpPr>
        <p:pic>
          <p:nvPicPr>
            <p:cNvPr id="7"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648"/>
            <a:stretch/>
          </p:blipFill>
          <p:spPr bwMode="auto">
            <a:xfrm>
              <a:off x="2010670" y="1331771"/>
              <a:ext cx="4595403" cy="3905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10494" y="2751723"/>
              <a:ext cx="1098099" cy="90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05345" y="3069315"/>
              <a:ext cx="1124742" cy="81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10" name="文本框 9"/>
          <p:cNvSpPr txBox="1"/>
          <p:nvPr/>
        </p:nvSpPr>
        <p:spPr>
          <a:xfrm>
            <a:off x="5934776" y="5792313"/>
            <a:ext cx="1467068" cy="400110"/>
          </a:xfrm>
          <a:prstGeom prst="rect">
            <a:avLst/>
          </a:prstGeom>
          <a:noFill/>
        </p:spPr>
        <p:txBody>
          <a:bodyPr wrap="none" rtlCol="0">
            <a:spAutoFit/>
          </a:bodyPr>
          <a:lstStyle/>
          <a:p>
            <a:r>
              <a:rPr lang="zh-CN" altLang="en-US" sz="2000" b="1" dirty="0"/>
              <a:t>互联网云化</a:t>
            </a:r>
            <a:endParaRPr lang="zh-CN" altLang="en-US" sz="1400" b="1" dirty="0"/>
          </a:p>
        </p:txBody>
      </p:sp>
      <p:sp>
        <p:nvSpPr>
          <p:cNvPr id="11" name="灯片编号占位符 10"/>
          <p:cNvSpPr>
            <a:spLocks noGrp="1"/>
          </p:cNvSpPr>
          <p:nvPr>
            <p:ph type="sldNum" sz="quarter" idx="12"/>
          </p:nvPr>
        </p:nvSpPr>
        <p:spPr/>
        <p:txBody>
          <a:bodyPr/>
          <a:lstStyle/>
          <a:p>
            <a:fld id="{60B2550D-72F3-4A8E-829C-1304F08F0036}" type="slidenum">
              <a:rPr lang="zh-CN" altLang="en-US" smtClean="0"/>
              <a:t>21</a:t>
            </a:fld>
            <a:endParaRPr lang="zh-CN" altLang="en-US"/>
          </a:p>
        </p:txBody>
      </p:sp>
    </p:spTree>
    <p:extLst>
      <p:ext uri="{BB962C8B-B14F-4D97-AF65-F5344CB8AC3E}">
        <p14:creationId xmlns:p14="http://schemas.microsoft.com/office/powerpoint/2010/main" val="188718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云的</a:t>
            </a:r>
            <a:r>
              <a:rPr lang="zh-CN" altLang="en-US" dirty="0">
                <a:solidFill>
                  <a:srgbClr val="FF0000"/>
                </a:solidFill>
              </a:rPr>
              <a:t>服务模型</a:t>
            </a:r>
          </a:p>
        </p:txBody>
      </p:sp>
      <p:sp>
        <p:nvSpPr>
          <p:cNvPr id="4" name="矩形 3"/>
          <p:cNvSpPr/>
          <p:nvPr/>
        </p:nvSpPr>
        <p:spPr>
          <a:xfrm>
            <a:off x="1853705" y="1876950"/>
            <a:ext cx="3534184" cy="1138794"/>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70C0"/>
                </a:solidFill>
                <a:latin typeface="微软雅黑" panose="020B0503020204020204" pitchFamily="34" charset="-122"/>
                <a:ea typeface="微软雅黑" panose="020B0503020204020204" pitchFamily="34" charset="-122"/>
              </a:rPr>
              <a:t>软件作为服务</a:t>
            </a:r>
            <a:endParaRPr lang="en-US" altLang="zh-CN" b="1" dirty="0">
              <a:solidFill>
                <a:srgbClr val="0070C0"/>
              </a:solidFill>
              <a:latin typeface="微软雅黑" panose="020B0503020204020204" pitchFamily="34" charset="-122"/>
              <a:ea typeface="微软雅黑" panose="020B0503020204020204" pitchFamily="34" charset="-122"/>
            </a:endParaRPr>
          </a:p>
          <a:p>
            <a:pPr algn="ctr"/>
            <a:r>
              <a:rPr lang="en-US" altLang="zh-CN" sz="1600" dirty="0">
                <a:solidFill>
                  <a:srgbClr val="0070C0"/>
                </a:solidFill>
                <a:latin typeface="微软雅黑" panose="020B0503020204020204" pitchFamily="34" charset="-122"/>
                <a:ea typeface="微软雅黑" panose="020B0503020204020204" pitchFamily="34" charset="-122"/>
              </a:rPr>
              <a:t>SaaS (Software as a Service)</a:t>
            </a:r>
          </a:p>
          <a:p>
            <a:pPr algn="ctr"/>
            <a:r>
              <a:rPr lang="zh-CN" altLang="en-US" sz="1600" dirty="0">
                <a:solidFill>
                  <a:schemeClr val="tx1"/>
                </a:solidFill>
                <a:latin typeface="微软雅黑" panose="020B0503020204020204" pitchFamily="34" charset="-122"/>
                <a:ea typeface="微软雅黑" panose="020B0503020204020204" pitchFamily="34" charset="-122"/>
              </a:rPr>
              <a:t>如：</a:t>
            </a:r>
            <a:r>
              <a:rPr lang="en-US" altLang="zh-CN" sz="1600" dirty="0">
                <a:solidFill>
                  <a:schemeClr val="tx1"/>
                </a:solidFill>
                <a:latin typeface="微软雅黑" panose="020B0503020204020204" pitchFamily="34" charset="-122"/>
                <a:ea typeface="微软雅黑" panose="020B0503020204020204" pitchFamily="34" charset="-122"/>
              </a:rPr>
              <a:t>Salesforce online CRM</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5" name="矩形 4"/>
          <p:cNvSpPr/>
          <p:nvPr/>
        </p:nvSpPr>
        <p:spPr>
          <a:xfrm>
            <a:off x="1853705" y="3015744"/>
            <a:ext cx="3534184" cy="1138794"/>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70C0"/>
                </a:solidFill>
                <a:latin typeface="微软雅黑" panose="020B0503020204020204" pitchFamily="34" charset="-122"/>
                <a:ea typeface="微软雅黑" panose="020B0503020204020204" pitchFamily="34" charset="-122"/>
              </a:rPr>
              <a:t>平台作为服务</a:t>
            </a:r>
            <a:endParaRPr lang="en-US" altLang="zh-CN" b="1" dirty="0">
              <a:solidFill>
                <a:srgbClr val="0070C0"/>
              </a:solidFill>
              <a:latin typeface="微软雅黑" panose="020B0503020204020204" pitchFamily="34" charset="-122"/>
              <a:ea typeface="微软雅黑" panose="020B0503020204020204" pitchFamily="34" charset="-122"/>
            </a:endParaRPr>
          </a:p>
          <a:p>
            <a:pPr algn="ctr"/>
            <a:r>
              <a:rPr lang="en-US" altLang="zh-CN" sz="1600" dirty="0">
                <a:solidFill>
                  <a:srgbClr val="0070C0"/>
                </a:solidFill>
                <a:latin typeface="微软雅黑" panose="020B0503020204020204" pitchFamily="34" charset="-122"/>
                <a:ea typeface="微软雅黑" panose="020B0503020204020204" pitchFamily="34" charset="-122"/>
              </a:rPr>
              <a:t>PaaS (Platform as a Service)</a:t>
            </a:r>
          </a:p>
          <a:p>
            <a:pPr algn="ctr"/>
            <a:r>
              <a:rPr lang="zh-CN" altLang="en-US" sz="1600" dirty="0">
                <a:solidFill>
                  <a:schemeClr val="tx1"/>
                </a:solidFill>
                <a:latin typeface="微软雅黑" panose="020B0503020204020204" pitchFamily="34" charset="-122"/>
                <a:ea typeface="微软雅黑" panose="020B0503020204020204" pitchFamily="34" charset="-122"/>
              </a:rPr>
              <a:t>如：</a:t>
            </a:r>
            <a:r>
              <a:rPr lang="en-US" altLang="zh-CN" sz="1600" dirty="0">
                <a:solidFill>
                  <a:schemeClr val="tx1"/>
                </a:solidFill>
                <a:latin typeface="微软雅黑" panose="020B0503020204020204" pitchFamily="34" charset="-122"/>
                <a:ea typeface="微软雅黑" panose="020B0503020204020204" pitchFamily="34" charset="-122"/>
              </a:rPr>
              <a:t>Google App Engine,</a:t>
            </a:r>
          </a:p>
          <a:p>
            <a:pPr algn="ctr"/>
            <a:r>
              <a:rPr lang="en-US" altLang="zh-CN" sz="1600" dirty="0">
                <a:solidFill>
                  <a:schemeClr val="tx1"/>
                </a:solidFill>
                <a:latin typeface="微软雅黑" panose="020B0503020204020204" pitchFamily="34" charset="-122"/>
                <a:ea typeface="微软雅黑" panose="020B0503020204020204" pitchFamily="34" charset="-122"/>
              </a:rPr>
              <a:t>        Microsoft Windows Azure</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6" name="矩形 5"/>
          <p:cNvSpPr/>
          <p:nvPr/>
        </p:nvSpPr>
        <p:spPr>
          <a:xfrm>
            <a:off x="1853705" y="4154538"/>
            <a:ext cx="3534184" cy="1138794"/>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70C0"/>
                </a:solidFill>
                <a:latin typeface="微软雅黑" panose="020B0503020204020204" pitchFamily="34" charset="-122"/>
                <a:ea typeface="微软雅黑" panose="020B0503020204020204" pitchFamily="34" charset="-122"/>
              </a:rPr>
              <a:t>基础设施作为服务</a:t>
            </a:r>
            <a:endParaRPr lang="en-US" altLang="zh-CN" b="1" dirty="0">
              <a:solidFill>
                <a:srgbClr val="0070C0"/>
              </a:solidFill>
              <a:latin typeface="微软雅黑" panose="020B0503020204020204" pitchFamily="34" charset="-122"/>
              <a:ea typeface="微软雅黑" panose="020B0503020204020204" pitchFamily="34" charset="-122"/>
            </a:endParaRPr>
          </a:p>
          <a:p>
            <a:pPr algn="ctr"/>
            <a:r>
              <a:rPr lang="en-US" altLang="zh-CN" sz="1600" dirty="0">
                <a:solidFill>
                  <a:srgbClr val="0070C0"/>
                </a:solidFill>
                <a:latin typeface="微软雅黑" panose="020B0503020204020204" pitchFamily="34" charset="-122"/>
                <a:ea typeface="微软雅黑" panose="020B0503020204020204" pitchFamily="34" charset="-122"/>
              </a:rPr>
              <a:t>IaaS (Infrastructure as a Service)</a:t>
            </a:r>
          </a:p>
          <a:p>
            <a:pPr algn="ctr"/>
            <a:r>
              <a:rPr lang="zh-CN" altLang="en-US" sz="1600" dirty="0">
                <a:solidFill>
                  <a:schemeClr val="tx1"/>
                </a:solidFill>
                <a:latin typeface="微软雅黑" panose="020B0503020204020204" pitchFamily="34" charset="-122"/>
                <a:ea typeface="微软雅黑" panose="020B0503020204020204" pitchFamily="34" charset="-122"/>
              </a:rPr>
              <a:t>如：</a:t>
            </a:r>
            <a:r>
              <a:rPr lang="en-US" altLang="zh-CN" sz="1600" dirty="0">
                <a:solidFill>
                  <a:schemeClr val="tx1"/>
                </a:solidFill>
                <a:latin typeface="微软雅黑" panose="020B0503020204020204" pitchFamily="34" charset="-122"/>
                <a:ea typeface="微软雅黑" panose="020B0503020204020204" pitchFamily="34" charset="-122"/>
              </a:rPr>
              <a:t>Amazon EC2/S3</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7" name="上下箭头 6"/>
          <p:cNvSpPr/>
          <p:nvPr/>
        </p:nvSpPr>
        <p:spPr>
          <a:xfrm>
            <a:off x="821498" y="1876950"/>
            <a:ext cx="521713" cy="3416382"/>
          </a:xfrm>
          <a:prstGeom prst="upDown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 name="矩形 7"/>
          <p:cNvSpPr/>
          <p:nvPr/>
        </p:nvSpPr>
        <p:spPr>
          <a:xfrm>
            <a:off x="749887" y="1472110"/>
            <a:ext cx="664936" cy="40484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latin typeface="微软雅黑" panose="020B0503020204020204" pitchFamily="34" charset="-122"/>
                <a:ea typeface="微软雅黑" panose="020B0503020204020204" pitchFamily="34" charset="-122"/>
              </a:rPr>
              <a:t>专用</a:t>
            </a:r>
          </a:p>
        </p:txBody>
      </p:sp>
      <p:sp>
        <p:nvSpPr>
          <p:cNvPr id="9" name="矩形 8"/>
          <p:cNvSpPr/>
          <p:nvPr/>
        </p:nvSpPr>
        <p:spPr>
          <a:xfrm>
            <a:off x="749887" y="5293332"/>
            <a:ext cx="664936" cy="40484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latin typeface="微软雅黑" panose="020B0503020204020204" pitchFamily="34" charset="-122"/>
                <a:ea typeface="微软雅黑" panose="020B0503020204020204" pitchFamily="34" charset="-122"/>
              </a:rPr>
              <a:t>通用</a:t>
            </a:r>
          </a:p>
        </p:txBody>
      </p:sp>
      <p:grpSp>
        <p:nvGrpSpPr>
          <p:cNvPr id="10" name="组合 9"/>
          <p:cNvGrpSpPr/>
          <p:nvPr/>
        </p:nvGrpSpPr>
        <p:grpSpPr>
          <a:xfrm>
            <a:off x="5779437" y="1942555"/>
            <a:ext cx="2804344" cy="3285172"/>
            <a:chOff x="1111516" y="1673714"/>
            <a:chExt cx="3196828" cy="3902273"/>
          </a:xfrm>
        </p:grpSpPr>
        <p:sp>
          <p:nvSpPr>
            <p:cNvPr id="11" name="AutoShape 1"/>
            <p:cNvSpPr>
              <a:spLocks/>
            </p:cNvSpPr>
            <p:nvPr/>
          </p:nvSpPr>
          <p:spPr bwMode="auto">
            <a:xfrm rot="16210370" flipH="1">
              <a:off x="3580574" y="2544358"/>
              <a:ext cx="589359" cy="401836"/>
            </a:xfrm>
            <a:prstGeom prst="rightArrow">
              <a:avLst>
                <a:gd name="adj1" fmla="val 40954"/>
                <a:gd name="adj2" fmla="val 75106"/>
              </a:avLst>
            </a:prstGeom>
            <a:solidFill>
              <a:schemeClr val="accent1"/>
            </a:solidFill>
            <a:ln w="25400" cap="flat">
              <a:solidFill>
                <a:srgbClr val="FF8000"/>
              </a:solidFill>
              <a:prstDash val="solid"/>
              <a:miter lim="800000"/>
              <a:headEnd type="none" w="med" len="med"/>
              <a:tailEnd type="none" w="med" len="med"/>
            </a:ln>
          </p:spPr>
          <p:txBody>
            <a:bodyPr lIns="0" tIns="0" rIns="0" bIns="0"/>
            <a:lstStyle/>
            <a:p>
              <a:endParaRPr lang="zh-CN" altLang="en-US" sz="1266">
                <a:latin typeface="微软雅黑" panose="020B0503020204020204" pitchFamily="34" charset="-122"/>
                <a:ea typeface="微软雅黑" panose="020B0503020204020204" pitchFamily="34" charset="-122"/>
              </a:endParaRPr>
            </a:p>
          </p:txBody>
        </p:sp>
        <p:sp>
          <p:nvSpPr>
            <p:cNvPr id="12" name="AutoShape 4"/>
            <p:cNvSpPr>
              <a:spLocks/>
            </p:cNvSpPr>
            <p:nvPr/>
          </p:nvSpPr>
          <p:spPr bwMode="auto">
            <a:xfrm>
              <a:off x="1111516" y="4415128"/>
              <a:ext cx="2027039" cy="651867"/>
            </a:xfrm>
            <a:prstGeom prst="roundRect">
              <a:avLst>
                <a:gd name="adj" fmla="val 20546"/>
              </a:avLst>
            </a:prstGeom>
            <a:solidFill>
              <a:srgbClr val="80000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zh-CN" sz="2000" b="1" dirty="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IaaS</a:t>
              </a:r>
            </a:p>
          </p:txBody>
        </p:sp>
        <p:sp>
          <p:nvSpPr>
            <p:cNvPr id="13" name="AutoShape 5"/>
            <p:cNvSpPr>
              <a:spLocks/>
            </p:cNvSpPr>
            <p:nvPr/>
          </p:nvSpPr>
          <p:spPr bwMode="auto">
            <a:xfrm rot="-5389630">
              <a:off x="555642" y="3214085"/>
              <a:ext cx="1928813" cy="401836"/>
            </a:xfrm>
            <a:prstGeom prst="rightArrow">
              <a:avLst>
                <a:gd name="adj1" fmla="val 40954"/>
                <a:gd name="adj2" fmla="val 75111"/>
              </a:avLst>
            </a:prstGeom>
            <a:solidFill>
              <a:srgbClr val="FF800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zh-CN" altLang="en-US" sz="1266">
                <a:latin typeface="微软雅黑" panose="020B0503020204020204" pitchFamily="34" charset="-122"/>
                <a:ea typeface="微软雅黑" panose="020B0503020204020204" pitchFamily="34" charset="-122"/>
              </a:endParaRPr>
            </a:p>
          </p:txBody>
        </p:sp>
        <p:sp>
          <p:nvSpPr>
            <p:cNvPr id="14" name="AutoShape 6"/>
            <p:cNvSpPr>
              <a:spLocks/>
            </p:cNvSpPr>
            <p:nvPr/>
          </p:nvSpPr>
          <p:spPr bwMode="auto">
            <a:xfrm>
              <a:off x="1111516" y="1673714"/>
              <a:ext cx="3178969" cy="732234"/>
            </a:xfrm>
            <a:prstGeom prst="roundRect">
              <a:avLst>
                <a:gd name="adj" fmla="val 18292"/>
              </a:avLst>
            </a:prstGeom>
            <a:solidFill>
              <a:srgbClr val="0064C7"/>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zh-CN" altLang="en-US" sz="2000" b="1" dirty="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服务</a:t>
              </a:r>
            </a:p>
          </p:txBody>
        </p:sp>
        <p:sp>
          <p:nvSpPr>
            <p:cNvPr id="15" name="AutoShape 7"/>
            <p:cNvSpPr>
              <a:spLocks/>
            </p:cNvSpPr>
            <p:nvPr/>
          </p:nvSpPr>
          <p:spPr bwMode="auto">
            <a:xfrm rot="-5389630">
              <a:off x="1722083" y="2870292"/>
              <a:ext cx="1259086" cy="401836"/>
            </a:xfrm>
            <a:prstGeom prst="rightArrow">
              <a:avLst>
                <a:gd name="adj1" fmla="val 40954"/>
                <a:gd name="adj2" fmla="val 75113"/>
              </a:avLst>
            </a:prstGeom>
            <a:solidFill>
              <a:srgbClr val="FF800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zh-CN" altLang="en-US" sz="1266">
                <a:latin typeface="微软雅黑" panose="020B0503020204020204" pitchFamily="34" charset="-122"/>
                <a:ea typeface="微软雅黑" panose="020B0503020204020204" pitchFamily="34" charset="-122"/>
              </a:endParaRPr>
            </a:p>
          </p:txBody>
        </p:sp>
        <p:sp>
          <p:nvSpPr>
            <p:cNvPr id="16" name="AutoShape 8"/>
            <p:cNvSpPr>
              <a:spLocks/>
            </p:cNvSpPr>
            <p:nvPr/>
          </p:nvSpPr>
          <p:spPr bwMode="auto">
            <a:xfrm>
              <a:off x="3165344" y="3959714"/>
              <a:ext cx="607219" cy="1107281"/>
            </a:xfrm>
            <a:prstGeom prst="roundRect">
              <a:avLst>
                <a:gd name="adj" fmla="val 22056"/>
              </a:avLst>
            </a:prstGeom>
            <a:solidFill>
              <a:srgbClr val="00800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zh-CN" altLang="en-US" sz="1266">
                <a:latin typeface="微软雅黑" panose="020B0503020204020204" pitchFamily="34" charset="-122"/>
                <a:ea typeface="微软雅黑" panose="020B0503020204020204" pitchFamily="34" charset="-122"/>
              </a:endParaRPr>
            </a:p>
          </p:txBody>
        </p:sp>
        <p:sp>
          <p:nvSpPr>
            <p:cNvPr id="17" name="AutoShape 9"/>
            <p:cNvSpPr>
              <a:spLocks/>
            </p:cNvSpPr>
            <p:nvPr/>
          </p:nvSpPr>
          <p:spPr bwMode="auto">
            <a:xfrm>
              <a:off x="3808281" y="3415003"/>
              <a:ext cx="482203" cy="1651992"/>
            </a:xfrm>
            <a:prstGeom prst="roundRect">
              <a:avLst>
                <a:gd name="adj" fmla="val 27778"/>
              </a:avLst>
            </a:prstGeom>
            <a:solidFill>
              <a:srgbClr val="40008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zh-CN" altLang="en-US" sz="1266">
                <a:latin typeface="微软雅黑" panose="020B0503020204020204" pitchFamily="34" charset="-122"/>
                <a:ea typeface="微软雅黑" panose="020B0503020204020204" pitchFamily="34" charset="-122"/>
              </a:endParaRPr>
            </a:p>
          </p:txBody>
        </p:sp>
        <p:sp>
          <p:nvSpPr>
            <p:cNvPr id="18" name="AutoShape 10"/>
            <p:cNvSpPr>
              <a:spLocks/>
            </p:cNvSpPr>
            <p:nvPr/>
          </p:nvSpPr>
          <p:spPr bwMode="auto">
            <a:xfrm>
              <a:off x="2602773" y="3057815"/>
              <a:ext cx="1687711" cy="651867"/>
            </a:xfrm>
            <a:prstGeom prst="roundRect">
              <a:avLst>
                <a:gd name="adj" fmla="val 20546"/>
              </a:avLst>
            </a:prstGeom>
            <a:solidFill>
              <a:srgbClr val="40008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zh-CN" sz="2000" b="1" dirty="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SaaS</a:t>
              </a:r>
            </a:p>
          </p:txBody>
        </p:sp>
        <p:sp>
          <p:nvSpPr>
            <p:cNvPr id="19" name="AutoShape 11"/>
            <p:cNvSpPr>
              <a:spLocks/>
            </p:cNvSpPr>
            <p:nvPr/>
          </p:nvSpPr>
          <p:spPr bwMode="auto">
            <a:xfrm>
              <a:off x="1861609" y="3736471"/>
              <a:ext cx="1910953" cy="651867"/>
            </a:xfrm>
            <a:prstGeom prst="roundRect">
              <a:avLst>
                <a:gd name="adj" fmla="val 20546"/>
              </a:avLst>
            </a:prstGeom>
            <a:solidFill>
              <a:srgbClr val="00800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zh-CN" sz="2000" b="1" dirty="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PaaS</a:t>
              </a:r>
            </a:p>
          </p:txBody>
        </p:sp>
        <p:sp>
          <p:nvSpPr>
            <p:cNvPr id="20" name="AutoShape 12"/>
            <p:cNvSpPr>
              <a:spLocks/>
            </p:cNvSpPr>
            <p:nvPr/>
          </p:nvSpPr>
          <p:spPr bwMode="auto">
            <a:xfrm rot="-5389630">
              <a:off x="3011307" y="2517569"/>
              <a:ext cx="589359" cy="401836"/>
            </a:xfrm>
            <a:prstGeom prst="rightArrow">
              <a:avLst>
                <a:gd name="adj1" fmla="val 40954"/>
                <a:gd name="adj2" fmla="val 75106"/>
              </a:avLst>
            </a:prstGeom>
            <a:solidFill>
              <a:srgbClr val="FF800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zh-CN" altLang="en-US" sz="1266">
                <a:latin typeface="微软雅黑" panose="020B0503020204020204" pitchFamily="34" charset="-122"/>
                <a:ea typeface="微软雅黑" panose="020B0503020204020204" pitchFamily="34" charset="-122"/>
              </a:endParaRPr>
            </a:p>
          </p:txBody>
        </p:sp>
        <p:sp>
          <p:nvSpPr>
            <p:cNvPr id="21" name="Rectangle 13"/>
            <p:cNvSpPr>
              <a:spLocks/>
            </p:cNvSpPr>
            <p:nvPr/>
          </p:nvSpPr>
          <p:spPr bwMode="auto">
            <a:xfrm>
              <a:off x="1129375" y="5138432"/>
              <a:ext cx="3178969" cy="437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zh-CN" sz="2000" b="1" dirty="0" err="1">
                  <a:latin typeface="微软雅黑" panose="020B0503020204020204" pitchFamily="34" charset="-122"/>
                  <a:ea typeface="微软雅黑" panose="020B0503020204020204" pitchFamily="34" charset="-122"/>
                </a:rPr>
                <a:t>aaS</a:t>
              </a:r>
              <a:r>
                <a:rPr lang="en-US" altLang="zh-CN" sz="2000" b="1" dirty="0">
                  <a:latin typeface="微软雅黑" panose="020B0503020204020204" pitchFamily="34" charset="-122"/>
                  <a:ea typeface="微软雅黑" panose="020B0503020204020204" pitchFamily="34" charset="-122"/>
                </a:rPr>
                <a:t> = as a Service</a:t>
              </a:r>
            </a:p>
          </p:txBody>
        </p:sp>
        <p:sp>
          <p:nvSpPr>
            <p:cNvPr id="22" name="Rectangle 15"/>
            <p:cNvSpPr>
              <a:spLocks/>
            </p:cNvSpPr>
            <p:nvPr/>
          </p:nvSpPr>
          <p:spPr bwMode="auto">
            <a:xfrm>
              <a:off x="3263570" y="2700628"/>
              <a:ext cx="607219" cy="321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zh-CN" altLang="en-US" sz="1687">
                  <a:latin typeface="微软雅黑" panose="020B0503020204020204" pitchFamily="34" charset="-122"/>
                  <a:ea typeface="微软雅黑" panose="020B0503020204020204" pitchFamily="34" charset="-122"/>
                </a:rPr>
                <a:t>软件</a:t>
              </a:r>
            </a:p>
          </p:txBody>
        </p:sp>
        <p:sp>
          <p:nvSpPr>
            <p:cNvPr id="23" name="AutoShape 16"/>
            <p:cNvSpPr>
              <a:spLocks/>
            </p:cNvSpPr>
            <p:nvPr/>
          </p:nvSpPr>
          <p:spPr bwMode="auto">
            <a:xfrm rot="16210370" flipH="1">
              <a:off x="2248935" y="2874757"/>
              <a:ext cx="1232297" cy="401836"/>
            </a:xfrm>
            <a:prstGeom prst="rightArrow">
              <a:avLst>
                <a:gd name="adj1" fmla="val 40954"/>
                <a:gd name="adj2" fmla="val 75105"/>
              </a:avLst>
            </a:prstGeom>
            <a:solidFill>
              <a:schemeClr val="accent1"/>
            </a:solidFill>
            <a:ln w="25400" cap="flat">
              <a:solidFill>
                <a:srgbClr val="FF8000"/>
              </a:solidFill>
              <a:prstDash val="solid"/>
              <a:miter lim="800000"/>
              <a:headEnd type="none" w="med" len="med"/>
              <a:tailEnd type="none" w="med" len="med"/>
            </a:ln>
          </p:spPr>
          <p:txBody>
            <a:bodyPr lIns="0" tIns="0" rIns="0" bIns="0"/>
            <a:lstStyle/>
            <a:p>
              <a:endParaRPr lang="zh-CN" altLang="en-US" sz="1266">
                <a:latin typeface="微软雅黑" panose="020B0503020204020204" pitchFamily="34" charset="-122"/>
                <a:ea typeface="微软雅黑" panose="020B0503020204020204" pitchFamily="34" charset="-122"/>
              </a:endParaRPr>
            </a:p>
          </p:txBody>
        </p:sp>
        <p:sp>
          <p:nvSpPr>
            <p:cNvPr id="24" name="Rectangle 17"/>
            <p:cNvSpPr>
              <a:spLocks/>
            </p:cNvSpPr>
            <p:nvPr/>
          </p:nvSpPr>
          <p:spPr bwMode="auto">
            <a:xfrm>
              <a:off x="2308094" y="2687233"/>
              <a:ext cx="607219" cy="321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zh-CN" altLang="en-US" sz="1687">
                  <a:latin typeface="微软雅黑" panose="020B0503020204020204" pitchFamily="34" charset="-122"/>
                  <a:ea typeface="微软雅黑" panose="020B0503020204020204" pitchFamily="34" charset="-122"/>
                </a:rPr>
                <a:t>工具</a:t>
              </a:r>
            </a:p>
          </p:txBody>
        </p:sp>
        <p:sp>
          <p:nvSpPr>
            <p:cNvPr id="25" name="AutoShape 18"/>
            <p:cNvSpPr>
              <a:spLocks/>
            </p:cNvSpPr>
            <p:nvPr/>
          </p:nvSpPr>
          <p:spPr bwMode="auto">
            <a:xfrm rot="16210370" flipH="1">
              <a:off x="1066867" y="3209620"/>
              <a:ext cx="1902023" cy="401836"/>
            </a:xfrm>
            <a:prstGeom prst="rightArrow">
              <a:avLst>
                <a:gd name="adj1" fmla="val 40954"/>
                <a:gd name="adj2" fmla="val 75120"/>
              </a:avLst>
            </a:prstGeom>
            <a:solidFill>
              <a:schemeClr val="accent1"/>
            </a:solidFill>
            <a:ln w="25400" cap="flat">
              <a:solidFill>
                <a:srgbClr val="FF8000"/>
              </a:solidFill>
              <a:prstDash val="solid"/>
              <a:miter lim="800000"/>
              <a:headEnd type="none" w="med" len="med"/>
              <a:tailEnd type="none" w="med" len="med"/>
            </a:ln>
          </p:spPr>
          <p:txBody>
            <a:bodyPr lIns="0" tIns="0" rIns="0" bIns="0"/>
            <a:lstStyle/>
            <a:p>
              <a:endParaRPr lang="zh-CN" altLang="en-US" sz="1266">
                <a:latin typeface="微软雅黑" panose="020B0503020204020204" pitchFamily="34" charset="-122"/>
                <a:ea typeface="微软雅黑" panose="020B0503020204020204" pitchFamily="34" charset="-122"/>
              </a:endParaRPr>
            </a:p>
          </p:txBody>
        </p:sp>
        <p:sp>
          <p:nvSpPr>
            <p:cNvPr id="26" name="Rectangle 19"/>
            <p:cNvSpPr>
              <a:spLocks/>
            </p:cNvSpPr>
            <p:nvPr/>
          </p:nvSpPr>
          <p:spPr bwMode="auto">
            <a:xfrm>
              <a:off x="1477633" y="2691698"/>
              <a:ext cx="607219" cy="830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zh-CN" sz="1687">
                  <a:latin typeface="微软雅黑" panose="020B0503020204020204" pitchFamily="34" charset="-122"/>
                  <a:ea typeface="微软雅黑" panose="020B0503020204020204" pitchFamily="34" charset="-122"/>
                </a:rPr>
                <a:t>CPU</a:t>
              </a:r>
            </a:p>
            <a:p>
              <a:pPr algn="ctr"/>
              <a:r>
                <a:rPr lang="zh-CN" altLang="en-US" sz="1687">
                  <a:latin typeface="微软雅黑" panose="020B0503020204020204" pitchFamily="34" charset="-122"/>
                  <a:ea typeface="微软雅黑" panose="020B0503020204020204" pitchFamily="34" charset="-122"/>
                </a:rPr>
                <a:t>内存</a:t>
              </a:r>
            </a:p>
            <a:p>
              <a:pPr algn="ctr"/>
              <a:r>
                <a:rPr lang="zh-CN" altLang="en-US" sz="1687">
                  <a:latin typeface="微软雅黑" panose="020B0503020204020204" pitchFamily="34" charset="-122"/>
                  <a:ea typeface="微软雅黑" panose="020B0503020204020204" pitchFamily="34" charset="-122"/>
                </a:rPr>
                <a:t>硬盘</a:t>
              </a:r>
            </a:p>
          </p:txBody>
        </p:sp>
      </p:grpSp>
      <p:sp>
        <p:nvSpPr>
          <p:cNvPr id="3" name="灯片编号占位符 2"/>
          <p:cNvSpPr>
            <a:spLocks noGrp="1"/>
          </p:cNvSpPr>
          <p:nvPr>
            <p:ph type="sldNum" sz="quarter" idx="12"/>
          </p:nvPr>
        </p:nvSpPr>
        <p:spPr/>
        <p:txBody>
          <a:bodyPr/>
          <a:lstStyle/>
          <a:p>
            <a:fld id="{60B2550D-72F3-4A8E-829C-1304F08F0036}" type="slidenum">
              <a:rPr lang="zh-CN" altLang="en-US" smtClean="0"/>
              <a:t>22</a:t>
            </a:fld>
            <a:endParaRPr lang="zh-CN" altLang="en-US"/>
          </a:p>
        </p:txBody>
      </p:sp>
    </p:spTree>
    <p:extLst>
      <p:ext uri="{BB962C8B-B14F-4D97-AF65-F5344CB8AC3E}">
        <p14:creationId xmlns:p14="http://schemas.microsoft.com/office/powerpoint/2010/main" val="4107748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IaaS</a:t>
            </a:r>
            <a:endParaRPr lang="zh-CN" altLang="en-US" dirty="0">
              <a:solidFill>
                <a:srgbClr val="FF0000"/>
              </a:solidFill>
            </a:endParaRPr>
          </a:p>
        </p:txBody>
      </p:sp>
      <p:sp>
        <p:nvSpPr>
          <p:cNvPr id="3" name="内容占位符 2"/>
          <p:cNvSpPr>
            <a:spLocks noGrp="1"/>
          </p:cNvSpPr>
          <p:nvPr>
            <p:ph idx="1"/>
          </p:nvPr>
        </p:nvSpPr>
        <p:spPr/>
        <p:txBody>
          <a:bodyPr/>
          <a:lstStyle/>
          <a:p>
            <a:r>
              <a:rPr lang="zh-CN" altLang="en-US" dirty="0"/>
              <a:t>通过</a:t>
            </a:r>
            <a:r>
              <a:rPr lang="zh-CN" altLang="en-US" b="1" dirty="0"/>
              <a:t>虚拟机方式对外提供计算和存储能力</a:t>
            </a:r>
            <a:endParaRPr lang="en-US" altLang="zh-CN" b="1" dirty="0"/>
          </a:p>
          <a:p>
            <a:r>
              <a:rPr lang="zh-CN" altLang="en-US" dirty="0"/>
              <a:t>机器享有公网</a:t>
            </a:r>
            <a:r>
              <a:rPr lang="en-US" altLang="zh-CN" dirty="0"/>
              <a:t>IP</a:t>
            </a:r>
            <a:r>
              <a:rPr lang="zh-CN" altLang="en-US" dirty="0"/>
              <a:t>，多个</a:t>
            </a:r>
            <a:r>
              <a:rPr lang="zh-CN" altLang="en-US" b="1" dirty="0"/>
              <a:t>虚拟机之间通过网络进行通信</a:t>
            </a:r>
            <a:endParaRPr lang="en-US" altLang="zh-CN" b="1" dirty="0"/>
          </a:p>
          <a:p>
            <a:endParaRPr lang="en-US" altLang="zh-CN" dirty="0"/>
          </a:p>
          <a:p>
            <a:r>
              <a:rPr lang="zh-CN" altLang="en-US" dirty="0"/>
              <a:t>类似租用独立的计算机</a:t>
            </a:r>
            <a:endParaRPr lang="en-US" altLang="zh-CN" dirty="0"/>
          </a:p>
          <a:p>
            <a:r>
              <a:rPr lang="zh-CN" altLang="en-US" dirty="0"/>
              <a:t>用户自行解决多台机器之间的协同问题</a:t>
            </a:r>
            <a:endParaRPr lang="en-US" altLang="zh-CN" dirty="0"/>
          </a:p>
          <a:p>
            <a:endParaRPr lang="en-US" altLang="zh-CN" dirty="0"/>
          </a:p>
          <a:p>
            <a:r>
              <a:rPr lang="zh-CN" altLang="en-US" dirty="0"/>
              <a:t>优势</a:t>
            </a:r>
            <a:endParaRPr lang="en-US" altLang="zh-CN" dirty="0"/>
          </a:p>
          <a:p>
            <a:pPr lvl="1"/>
            <a:r>
              <a:rPr lang="zh-CN" altLang="en-US" b="1" dirty="0"/>
              <a:t>允许用户动态申请和释放资源</a:t>
            </a:r>
            <a:endParaRPr lang="en-US" altLang="zh-CN" b="1" dirty="0"/>
          </a:p>
          <a:p>
            <a:pPr lvl="1"/>
            <a:r>
              <a:rPr lang="zh-CN" altLang="en-US" b="1" dirty="0"/>
              <a:t>按使用量计费</a:t>
            </a:r>
            <a:endParaRPr lang="en-US" altLang="zh-CN" b="1" dirty="0"/>
          </a:p>
          <a:p>
            <a:pPr lvl="1"/>
            <a:r>
              <a:rPr lang="zh-CN" altLang="en-US" b="1" dirty="0"/>
              <a:t>更高的资源使用效率（节能环保）</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2022" y="2646256"/>
            <a:ext cx="3792697" cy="3495464"/>
          </a:xfrm>
          <a:prstGeom prst="rect">
            <a:avLst/>
          </a:prstGeom>
        </p:spPr>
      </p:pic>
      <p:sp>
        <p:nvSpPr>
          <p:cNvPr id="5" name="灯片编号占位符 4"/>
          <p:cNvSpPr>
            <a:spLocks noGrp="1"/>
          </p:cNvSpPr>
          <p:nvPr>
            <p:ph type="sldNum" sz="quarter" idx="12"/>
          </p:nvPr>
        </p:nvSpPr>
        <p:spPr/>
        <p:txBody>
          <a:bodyPr/>
          <a:lstStyle/>
          <a:p>
            <a:fld id="{60B2550D-72F3-4A8E-829C-1304F08F0036}" type="slidenum">
              <a:rPr lang="zh-CN" altLang="en-US" smtClean="0"/>
              <a:t>23</a:t>
            </a:fld>
            <a:endParaRPr lang="zh-CN" altLang="en-US"/>
          </a:p>
        </p:txBody>
      </p:sp>
    </p:spTree>
    <p:extLst>
      <p:ext uri="{BB962C8B-B14F-4D97-AF65-F5344CB8AC3E}">
        <p14:creationId xmlns:p14="http://schemas.microsoft.com/office/powerpoint/2010/main" val="31324189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0876" y="2926080"/>
            <a:ext cx="4623124" cy="3931921"/>
          </a:xfrm>
          <a:prstGeom prst="rect">
            <a:avLst/>
          </a:prstGeom>
        </p:spPr>
      </p:pic>
      <p:sp>
        <p:nvSpPr>
          <p:cNvPr id="2" name="标题 1"/>
          <p:cNvSpPr>
            <a:spLocks noGrp="1"/>
          </p:cNvSpPr>
          <p:nvPr>
            <p:ph type="title"/>
          </p:nvPr>
        </p:nvSpPr>
        <p:spPr/>
        <p:txBody>
          <a:bodyPr/>
          <a:lstStyle/>
          <a:p>
            <a:r>
              <a:rPr lang="en-US" altLang="zh-CN" dirty="0">
                <a:solidFill>
                  <a:srgbClr val="FF0000"/>
                </a:solidFill>
              </a:rPr>
              <a:t>PaaS</a:t>
            </a:r>
            <a:endParaRPr lang="zh-CN" altLang="en-US" dirty="0">
              <a:solidFill>
                <a:srgbClr val="FF0000"/>
              </a:solidFill>
            </a:endParaRPr>
          </a:p>
        </p:txBody>
      </p:sp>
      <p:sp>
        <p:nvSpPr>
          <p:cNvPr id="3" name="内容占位符 2"/>
          <p:cNvSpPr>
            <a:spLocks noGrp="1"/>
          </p:cNvSpPr>
          <p:nvPr>
            <p:ph idx="1"/>
          </p:nvPr>
        </p:nvSpPr>
        <p:spPr/>
        <p:txBody>
          <a:bodyPr/>
          <a:lstStyle/>
          <a:p>
            <a:r>
              <a:rPr lang="zh-CN" altLang="en-US" dirty="0"/>
              <a:t>提供用户</a:t>
            </a:r>
            <a:r>
              <a:rPr lang="zh-CN" altLang="en-US" b="1" dirty="0"/>
              <a:t>应用程序的运行环境</a:t>
            </a:r>
            <a:endParaRPr lang="en-US" altLang="zh-CN" b="1" dirty="0"/>
          </a:p>
          <a:p>
            <a:endParaRPr lang="en-US" altLang="zh-CN" dirty="0"/>
          </a:p>
          <a:p>
            <a:r>
              <a:rPr lang="en-US" altLang="zh-CN" dirty="0"/>
              <a:t>PaaS</a:t>
            </a:r>
            <a:r>
              <a:rPr lang="zh-CN" altLang="en-US" dirty="0"/>
              <a:t>自身负责资源的动态扩展和容错管理</a:t>
            </a:r>
            <a:endParaRPr lang="en-US" altLang="zh-CN" dirty="0"/>
          </a:p>
          <a:p>
            <a:r>
              <a:rPr lang="zh-CN" altLang="en-US" dirty="0">
                <a:solidFill>
                  <a:srgbClr val="FF6699"/>
                </a:solidFill>
              </a:rPr>
              <a:t>用户无需考虑节点间的配合问题</a:t>
            </a:r>
            <a:endParaRPr lang="en-US" altLang="zh-CN" dirty="0">
              <a:solidFill>
                <a:srgbClr val="FF6699"/>
              </a:solidFill>
            </a:endParaRPr>
          </a:p>
          <a:p>
            <a:r>
              <a:rPr lang="zh-CN" altLang="en-US" dirty="0">
                <a:solidFill>
                  <a:srgbClr val="FF6699"/>
                </a:solidFill>
              </a:rPr>
              <a:t>用户自主权降低</a:t>
            </a:r>
            <a:r>
              <a:rPr lang="zh-CN" altLang="en-US" dirty="0"/>
              <a:t>，需按照给定的编程环境和编程模型构建应用</a:t>
            </a:r>
            <a:endParaRPr lang="en-US" altLang="zh-CN" dirty="0"/>
          </a:p>
          <a:p>
            <a:endParaRPr lang="en-US" altLang="zh-CN" dirty="0"/>
          </a:p>
          <a:p>
            <a:r>
              <a:rPr lang="zh-CN" altLang="en-US" dirty="0"/>
              <a:t>类似</a:t>
            </a:r>
            <a:r>
              <a:rPr lang="en-US" altLang="zh-CN" dirty="0"/>
              <a:t>MPI (Message Passing Interface)</a:t>
            </a:r>
            <a:r>
              <a:rPr lang="zh-CN" altLang="en-US" dirty="0"/>
              <a:t>编程</a:t>
            </a:r>
            <a:endParaRPr lang="en-US" altLang="zh-CN" dirty="0"/>
          </a:p>
          <a:p>
            <a:pPr lvl="1"/>
            <a:r>
              <a:rPr lang="zh-CN" altLang="en-US" dirty="0"/>
              <a:t>只适用于解决模型特定的计算问题</a:t>
            </a:r>
          </a:p>
        </p:txBody>
      </p:sp>
      <p:sp>
        <p:nvSpPr>
          <p:cNvPr id="5" name="灯片编号占位符 4"/>
          <p:cNvSpPr>
            <a:spLocks noGrp="1"/>
          </p:cNvSpPr>
          <p:nvPr>
            <p:ph type="sldNum" sz="quarter" idx="12"/>
          </p:nvPr>
        </p:nvSpPr>
        <p:spPr/>
        <p:txBody>
          <a:bodyPr/>
          <a:lstStyle/>
          <a:p>
            <a:fld id="{60B2550D-72F3-4A8E-829C-1304F08F0036}" type="slidenum">
              <a:rPr lang="zh-CN" altLang="en-US" smtClean="0"/>
              <a:t>24</a:t>
            </a:fld>
            <a:endParaRPr lang="zh-CN" altLang="en-US"/>
          </a:p>
        </p:txBody>
      </p:sp>
    </p:spTree>
    <p:extLst>
      <p:ext uri="{BB962C8B-B14F-4D97-AF65-F5344CB8AC3E}">
        <p14:creationId xmlns:p14="http://schemas.microsoft.com/office/powerpoint/2010/main" val="1948736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SaaS</a:t>
            </a:r>
            <a:endParaRPr lang="zh-CN" altLang="en-US" dirty="0">
              <a:solidFill>
                <a:srgbClr val="FF0000"/>
              </a:solidFill>
            </a:endParaRPr>
          </a:p>
        </p:txBody>
      </p:sp>
      <p:sp>
        <p:nvSpPr>
          <p:cNvPr id="3" name="内容占位符 2"/>
          <p:cNvSpPr>
            <a:spLocks noGrp="1"/>
          </p:cNvSpPr>
          <p:nvPr>
            <p:ph idx="1"/>
          </p:nvPr>
        </p:nvSpPr>
        <p:spPr/>
        <p:txBody>
          <a:bodyPr/>
          <a:lstStyle/>
          <a:p>
            <a:r>
              <a:rPr lang="zh-CN" altLang="en-US" dirty="0"/>
              <a:t>针对性更强，只</a:t>
            </a:r>
            <a:r>
              <a:rPr lang="zh-CN" altLang="en-US" b="1" dirty="0"/>
              <a:t>提供某些专门用途的服务 供应用调用</a:t>
            </a:r>
          </a:p>
        </p:txBody>
      </p:sp>
      <p:sp>
        <p:nvSpPr>
          <p:cNvPr id="22" name="矩形 21"/>
          <p:cNvSpPr/>
          <p:nvPr/>
        </p:nvSpPr>
        <p:spPr>
          <a:xfrm>
            <a:off x="998220" y="2026920"/>
            <a:ext cx="7308935" cy="399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072640" y="2450921"/>
            <a:ext cx="2278380" cy="3200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个人用户</a:t>
            </a:r>
          </a:p>
        </p:txBody>
      </p:sp>
      <p:sp>
        <p:nvSpPr>
          <p:cNvPr id="5" name="矩形 4"/>
          <p:cNvSpPr/>
          <p:nvPr/>
        </p:nvSpPr>
        <p:spPr>
          <a:xfrm>
            <a:off x="5093860" y="2450921"/>
            <a:ext cx="2278380" cy="3200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组织用户</a:t>
            </a:r>
          </a:p>
        </p:txBody>
      </p:sp>
      <p:sp>
        <p:nvSpPr>
          <p:cNvPr id="6" name="矩形 5"/>
          <p:cNvSpPr/>
          <p:nvPr/>
        </p:nvSpPr>
        <p:spPr>
          <a:xfrm>
            <a:off x="2072640" y="3102138"/>
            <a:ext cx="2278380" cy="32004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应用程序供应商</a:t>
            </a:r>
          </a:p>
        </p:txBody>
      </p:sp>
      <p:sp>
        <p:nvSpPr>
          <p:cNvPr id="7" name="矩形 6"/>
          <p:cNvSpPr/>
          <p:nvPr/>
        </p:nvSpPr>
        <p:spPr>
          <a:xfrm>
            <a:off x="2072640" y="3753355"/>
            <a:ext cx="3581400" cy="32004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云平台供应商</a:t>
            </a:r>
          </a:p>
        </p:txBody>
      </p:sp>
      <p:sp>
        <p:nvSpPr>
          <p:cNvPr id="8" name="矩形 7"/>
          <p:cNvSpPr/>
          <p:nvPr/>
        </p:nvSpPr>
        <p:spPr>
          <a:xfrm>
            <a:off x="2072640" y="4404572"/>
            <a:ext cx="5299600" cy="32004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云服务供应商</a:t>
            </a:r>
          </a:p>
        </p:txBody>
      </p:sp>
      <p:sp>
        <p:nvSpPr>
          <p:cNvPr id="9" name="矩形 8"/>
          <p:cNvSpPr/>
          <p:nvPr/>
        </p:nvSpPr>
        <p:spPr>
          <a:xfrm>
            <a:off x="2072640" y="5052060"/>
            <a:ext cx="2278380" cy="32004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硬件供应商</a:t>
            </a:r>
          </a:p>
        </p:txBody>
      </p:sp>
      <p:sp>
        <p:nvSpPr>
          <p:cNvPr id="11" name="矩形 10"/>
          <p:cNvSpPr/>
          <p:nvPr/>
        </p:nvSpPr>
        <p:spPr>
          <a:xfrm>
            <a:off x="5093860" y="5052060"/>
            <a:ext cx="2278380" cy="32004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软件供应商</a:t>
            </a:r>
          </a:p>
        </p:txBody>
      </p:sp>
      <p:sp>
        <p:nvSpPr>
          <p:cNvPr id="12" name="矩形 11"/>
          <p:cNvSpPr/>
          <p:nvPr/>
        </p:nvSpPr>
        <p:spPr>
          <a:xfrm>
            <a:off x="1538974" y="3732226"/>
            <a:ext cx="625364" cy="369332"/>
          </a:xfrm>
          <a:prstGeom prst="rect">
            <a:avLst/>
          </a:prstGeom>
        </p:spPr>
        <p:txBody>
          <a:bodyPr wrap="none">
            <a:spAutoFit/>
          </a:bodyPr>
          <a:lstStyle/>
          <a:p>
            <a:r>
              <a:rPr lang="en-US" altLang="zh-CN" dirty="0"/>
              <a:t>PaaS</a:t>
            </a:r>
            <a:endParaRPr lang="zh-CN" altLang="en-US" dirty="0"/>
          </a:p>
        </p:txBody>
      </p:sp>
      <p:sp>
        <p:nvSpPr>
          <p:cNvPr id="13" name="矩形 12"/>
          <p:cNvSpPr/>
          <p:nvPr/>
        </p:nvSpPr>
        <p:spPr>
          <a:xfrm>
            <a:off x="1566962" y="4402574"/>
            <a:ext cx="569387" cy="369332"/>
          </a:xfrm>
          <a:prstGeom prst="rect">
            <a:avLst/>
          </a:prstGeom>
        </p:spPr>
        <p:txBody>
          <a:bodyPr wrap="none">
            <a:spAutoFit/>
          </a:bodyPr>
          <a:lstStyle/>
          <a:p>
            <a:r>
              <a:rPr lang="en-US" altLang="zh-CN" dirty="0"/>
              <a:t>IaaS</a:t>
            </a:r>
            <a:endParaRPr lang="zh-CN" altLang="en-US" dirty="0"/>
          </a:p>
        </p:txBody>
      </p:sp>
      <p:sp>
        <p:nvSpPr>
          <p:cNvPr id="14" name="矩形 13"/>
          <p:cNvSpPr/>
          <p:nvPr/>
        </p:nvSpPr>
        <p:spPr>
          <a:xfrm>
            <a:off x="1539502" y="3077492"/>
            <a:ext cx="625364" cy="369332"/>
          </a:xfrm>
          <a:prstGeom prst="rect">
            <a:avLst/>
          </a:prstGeom>
        </p:spPr>
        <p:txBody>
          <a:bodyPr wrap="none">
            <a:spAutoFit/>
          </a:bodyPr>
          <a:lstStyle/>
          <a:p>
            <a:r>
              <a:rPr lang="en-US" altLang="zh-CN" dirty="0"/>
              <a:t>SaaS</a:t>
            </a:r>
            <a:endParaRPr lang="zh-CN" altLang="en-US" dirty="0"/>
          </a:p>
        </p:txBody>
      </p:sp>
      <p:sp>
        <p:nvSpPr>
          <p:cNvPr id="15" name="上箭头 14"/>
          <p:cNvSpPr/>
          <p:nvPr/>
        </p:nvSpPr>
        <p:spPr>
          <a:xfrm>
            <a:off x="3129915" y="2770961"/>
            <a:ext cx="163830" cy="306531"/>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上箭头 15"/>
          <p:cNvSpPr/>
          <p:nvPr/>
        </p:nvSpPr>
        <p:spPr>
          <a:xfrm>
            <a:off x="3129153" y="3443095"/>
            <a:ext cx="163830" cy="306531"/>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上箭头 16"/>
          <p:cNvSpPr/>
          <p:nvPr/>
        </p:nvSpPr>
        <p:spPr>
          <a:xfrm>
            <a:off x="3781425" y="4071591"/>
            <a:ext cx="163830" cy="306531"/>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上箭头 17"/>
          <p:cNvSpPr/>
          <p:nvPr/>
        </p:nvSpPr>
        <p:spPr>
          <a:xfrm>
            <a:off x="3129153" y="4749258"/>
            <a:ext cx="163830" cy="306531"/>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上箭头 18"/>
          <p:cNvSpPr/>
          <p:nvPr/>
        </p:nvSpPr>
        <p:spPr>
          <a:xfrm>
            <a:off x="6151135" y="4735070"/>
            <a:ext cx="163830" cy="306531"/>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上箭头 19"/>
          <p:cNvSpPr/>
          <p:nvPr/>
        </p:nvSpPr>
        <p:spPr>
          <a:xfrm>
            <a:off x="5399041" y="2775138"/>
            <a:ext cx="163830" cy="953571"/>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上箭头 20"/>
          <p:cNvSpPr/>
          <p:nvPr/>
        </p:nvSpPr>
        <p:spPr>
          <a:xfrm>
            <a:off x="6817242" y="2770961"/>
            <a:ext cx="163830" cy="1607161"/>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上弧形箭头 23"/>
          <p:cNvSpPr/>
          <p:nvPr/>
        </p:nvSpPr>
        <p:spPr>
          <a:xfrm rot="16200000">
            <a:off x="879977" y="3272657"/>
            <a:ext cx="1851660" cy="53366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矩形 24"/>
          <p:cNvSpPr/>
          <p:nvPr/>
        </p:nvSpPr>
        <p:spPr>
          <a:xfrm>
            <a:off x="1179016" y="3134695"/>
            <a:ext cx="415498" cy="923330"/>
          </a:xfrm>
          <a:prstGeom prst="rect">
            <a:avLst/>
          </a:prstGeom>
        </p:spPr>
        <p:txBody>
          <a:bodyPr wrap="none">
            <a:spAutoFit/>
          </a:bodyPr>
          <a:lstStyle/>
          <a:p>
            <a:r>
              <a:rPr lang="zh-CN" altLang="en-US" dirty="0">
                <a:solidFill>
                  <a:srgbClr val="FF0000"/>
                </a:solidFill>
              </a:rPr>
              <a:t>程</a:t>
            </a:r>
            <a:endParaRPr lang="en-US" altLang="zh-CN" dirty="0">
              <a:solidFill>
                <a:srgbClr val="FF0000"/>
              </a:solidFill>
            </a:endParaRPr>
          </a:p>
          <a:p>
            <a:r>
              <a:rPr lang="zh-CN" altLang="en-US" dirty="0">
                <a:solidFill>
                  <a:srgbClr val="FF0000"/>
                </a:solidFill>
              </a:rPr>
              <a:t>序</a:t>
            </a:r>
            <a:endParaRPr lang="en-US" altLang="zh-CN" dirty="0">
              <a:solidFill>
                <a:srgbClr val="FF0000"/>
              </a:solidFill>
            </a:endParaRPr>
          </a:p>
          <a:p>
            <a:r>
              <a:rPr lang="zh-CN" altLang="en-US" dirty="0">
                <a:solidFill>
                  <a:srgbClr val="FF0000"/>
                </a:solidFill>
              </a:rPr>
              <a:t>员</a:t>
            </a:r>
          </a:p>
        </p:txBody>
      </p:sp>
      <p:sp>
        <p:nvSpPr>
          <p:cNvPr id="10" name="灯片编号占位符 9"/>
          <p:cNvSpPr>
            <a:spLocks noGrp="1"/>
          </p:cNvSpPr>
          <p:nvPr>
            <p:ph type="sldNum" sz="quarter" idx="12"/>
          </p:nvPr>
        </p:nvSpPr>
        <p:spPr/>
        <p:txBody>
          <a:bodyPr/>
          <a:lstStyle/>
          <a:p>
            <a:fld id="{60B2550D-72F3-4A8E-829C-1304F08F0036}" type="slidenum">
              <a:rPr lang="zh-CN" altLang="en-US" smtClean="0"/>
              <a:t>25</a:t>
            </a:fld>
            <a:endParaRPr lang="zh-CN" altLang="en-US"/>
          </a:p>
        </p:txBody>
      </p:sp>
    </p:spTree>
    <p:extLst>
      <p:ext uri="{BB962C8B-B14F-4D97-AF65-F5344CB8AC3E}">
        <p14:creationId xmlns:p14="http://schemas.microsoft.com/office/powerpoint/2010/main" val="2855255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实现机制</a:t>
            </a:r>
            <a:r>
              <a:rPr lang="en-US" altLang="zh-CN" dirty="0"/>
              <a:t>——</a:t>
            </a:r>
            <a:r>
              <a:rPr lang="zh-CN" altLang="en-US" dirty="0">
                <a:solidFill>
                  <a:srgbClr val="FF0000"/>
                </a:solidFill>
              </a:rPr>
              <a:t>云计算体系结构参考模型</a:t>
            </a:r>
          </a:p>
        </p:txBody>
      </p:sp>
      <p:sp>
        <p:nvSpPr>
          <p:cNvPr id="3" name="内容占位符 2"/>
          <p:cNvSpPr>
            <a:spLocks noGrp="1"/>
          </p:cNvSpPr>
          <p:nvPr>
            <p:ph idx="1"/>
          </p:nvPr>
        </p:nvSpPr>
        <p:spPr/>
        <p:txBody>
          <a:bodyPr/>
          <a:lstStyle/>
          <a:p>
            <a:r>
              <a:rPr lang="zh-CN" altLang="en-US" dirty="0"/>
              <a:t>不同供应商提供了不同的解决方案，没有统一的技术体系结构</a:t>
            </a:r>
            <a:endParaRPr lang="en-US" altLang="zh-CN" dirty="0"/>
          </a:p>
          <a:p>
            <a:r>
              <a:rPr lang="zh-CN" altLang="en-US" dirty="0"/>
              <a:t>综合不同厂商，构造如下参考体系结构：</a:t>
            </a:r>
          </a:p>
        </p:txBody>
      </p:sp>
      <p:grpSp>
        <p:nvGrpSpPr>
          <p:cNvPr id="9" name="组合 8"/>
          <p:cNvGrpSpPr/>
          <p:nvPr/>
        </p:nvGrpSpPr>
        <p:grpSpPr>
          <a:xfrm>
            <a:off x="728537" y="1973579"/>
            <a:ext cx="7671048" cy="3843193"/>
            <a:chOff x="488716" y="769257"/>
            <a:chExt cx="11193696" cy="5696835"/>
          </a:xfrm>
        </p:grpSpPr>
        <p:sp>
          <p:nvSpPr>
            <p:cNvPr id="10" name="圆角矩形 9"/>
            <p:cNvSpPr/>
            <p:nvPr/>
          </p:nvSpPr>
          <p:spPr>
            <a:xfrm>
              <a:off x="509587" y="769257"/>
              <a:ext cx="11172825" cy="1433289"/>
            </a:xfrm>
            <a:prstGeom prst="roundRect">
              <a:avLst>
                <a:gd name="adj" fmla="val 9925"/>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prstClr val="white"/>
                </a:solidFill>
              </a:endParaRPr>
            </a:p>
          </p:txBody>
        </p:sp>
        <p:sp>
          <p:nvSpPr>
            <p:cNvPr id="11" name="圆角矩形 10"/>
            <p:cNvSpPr/>
            <p:nvPr/>
          </p:nvSpPr>
          <p:spPr>
            <a:xfrm>
              <a:off x="509587" y="2335896"/>
              <a:ext cx="11172825" cy="2401242"/>
            </a:xfrm>
            <a:prstGeom prst="roundRect">
              <a:avLst>
                <a:gd name="adj" fmla="val 9925"/>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prstClr val="white"/>
                </a:solidFill>
              </a:endParaRPr>
            </a:p>
          </p:txBody>
        </p:sp>
        <p:sp>
          <p:nvSpPr>
            <p:cNvPr id="12" name="圆角矩形 11"/>
            <p:cNvSpPr/>
            <p:nvPr/>
          </p:nvSpPr>
          <p:spPr>
            <a:xfrm>
              <a:off x="509587" y="4862807"/>
              <a:ext cx="11172825" cy="738185"/>
            </a:xfrm>
            <a:prstGeom prst="roundRect">
              <a:avLst>
                <a:gd name="adj" fmla="val 20248"/>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prstClr val="white"/>
                </a:solidFill>
              </a:endParaRPr>
            </a:p>
          </p:txBody>
        </p:sp>
        <p:sp>
          <p:nvSpPr>
            <p:cNvPr id="13" name="圆角矩形 12"/>
            <p:cNvSpPr/>
            <p:nvPr/>
          </p:nvSpPr>
          <p:spPr>
            <a:xfrm>
              <a:off x="509587" y="5741877"/>
              <a:ext cx="11172825" cy="724215"/>
            </a:xfrm>
            <a:prstGeom prst="roundRect">
              <a:avLst>
                <a:gd name="adj" fmla="val 9925"/>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prstClr val="white"/>
                </a:solidFill>
              </a:endParaRPr>
            </a:p>
          </p:txBody>
        </p:sp>
        <p:sp>
          <p:nvSpPr>
            <p:cNvPr id="14" name="圆角矩形 13"/>
            <p:cNvSpPr/>
            <p:nvPr/>
          </p:nvSpPr>
          <p:spPr>
            <a:xfrm>
              <a:off x="661988" y="1486327"/>
              <a:ext cx="2025198"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rPr>
                <a:t>服务接口</a:t>
              </a:r>
            </a:p>
          </p:txBody>
        </p:sp>
        <p:sp>
          <p:nvSpPr>
            <p:cNvPr id="15" name="圆角矩形 14"/>
            <p:cNvSpPr/>
            <p:nvPr/>
          </p:nvSpPr>
          <p:spPr>
            <a:xfrm>
              <a:off x="2839586" y="1479896"/>
              <a:ext cx="2056945"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rPr>
                <a:t>服务注册</a:t>
              </a:r>
            </a:p>
          </p:txBody>
        </p:sp>
        <p:sp>
          <p:nvSpPr>
            <p:cNvPr id="16" name="圆角矩形 15"/>
            <p:cNvSpPr/>
            <p:nvPr/>
          </p:nvSpPr>
          <p:spPr>
            <a:xfrm>
              <a:off x="5048931" y="1486327"/>
              <a:ext cx="2066925"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rPr>
                <a:t>服务查找</a:t>
              </a:r>
            </a:p>
          </p:txBody>
        </p:sp>
        <p:sp>
          <p:nvSpPr>
            <p:cNvPr id="17" name="圆角矩形 16"/>
            <p:cNvSpPr/>
            <p:nvPr/>
          </p:nvSpPr>
          <p:spPr>
            <a:xfrm>
              <a:off x="7268256" y="1486327"/>
              <a:ext cx="2066925"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rPr>
                <a:t>服务访问</a:t>
              </a:r>
            </a:p>
          </p:txBody>
        </p:sp>
        <p:sp>
          <p:nvSpPr>
            <p:cNvPr id="18" name="圆角矩形 17"/>
            <p:cNvSpPr/>
            <p:nvPr/>
          </p:nvSpPr>
          <p:spPr>
            <a:xfrm>
              <a:off x="9487581" y="1486327"/>
              <a:ext cx="2056946"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rPr>
                <a:t>服务工作流</a:t>
              </a:r>
            </a:p>
          </p:txBody>
        </p:sp>
        <p:sp>
          <p:nvSpPr>
            <p:cNvPr id="19" name="文本框 18"/>
            <p:cNvSpPr txBox="1"/>
            <p:nvPr/>
          </p:nvSpPr>
          <p:spPr>
            <a:xfrm>
              <a:off x="5208371" y="903189"/>
              <a:ext cx="1674250" cy="501845"/>
            </a:xfrm>
            <a:prstGeom prst="rect">
              <a:avLst/>
            </a:prstGeom>
            <a:noFill/>
          </p:spPr>
          <p:txBody>
            <a:bodyPr wrap="none" rtlCol="0">
              <a:spAutoFit/>
            </a:bodyPr>
            <a:lstStyle/>
            <a:p>
              <a:r>
                <a:rPr lang="en-US" altLang="zh-CN" sz="1600" dirty="0">
                  <a:solidFill>
                    <a:srgbClr val="FF0000"/>
                  </a:solidFill>
                </a:rPr>
                <a:t>SOA</a:t>
              </a:r>
              <a:r>
                <a:rPr lang="zh-CN" altLang="en-US" sz="1600" dirty="0">
                  <a:solidFill>
                    <a:srgbClr val="FF0000"/>
                  </a:solidFill>
                </a:rPr>
                <a:t>构建层</a:t>
              </a:r>
            </a:p>
          </p:txBody>
        </p:sp>
        <p:sp>
          <p:nvSpPr>
            <p:cNvPr id="20" name="文本框 19"/>
            <p:cNvSpPr txBox="1"/>
            <p:nvPr/>
          </p:nvSpPr>
          <p:spPr>
            <a:xfrm>
              <a:off x="5091111" y="2371739"/>
              <a:ext cx="2065913" cy="501845"/>
            </a:xfrm>
            <a:prstGeom prst="rect">
              <a:avLst/>
            </a:prstGeom>
            <a:noFill/>
          </p:spPr>
          <p:txBody>
            <a:bodyPr wrap="none" rtlCol="0">
              <a:spAutoFit/>
            </a:bodyPr>
            <a:lstStyle/>
            <a:p>
              <a:r>
                <a:rPr lang="zh-CN" altLang="en-US" sz="1600" dirty="0">
                  <a:solidFill>
                    <a:srgbClr val="FF0000"/>
                  </a:solidFill>
                </a:rPr>
                <a:t>管理中间件层</a:t>
              </a:r>
            </a:p>
          </p:txBody>
        </p:sp>
        <p:sp>
          <p:nvSpPr>
            <p:cNvPr id="21" name="圆角矩形 20"/>
            <p:cNvSpPr/>
            <p:nvPr/>
          </p:nvSpPr>
          <p:spPr>
            <a:xfrm>
              <a:off x="661988" y="2866797"/>
              <a:ext cx="8343647" cy="540544"/>
            </a:xfrm>
            <a:prstGeom prst="roundRect">
              <a:avLst>
                <a:gd name="adj" fmla="val 992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prstClr val="white"/>
                </a:solidFill>
              </a:endParaRPr>
            </a:p>
          </p:txBody>
        </p:sp>
        <p:sp>
          <p:nvSpPr>
            <p:cNvPr id="22" name="圆角矩形 21"/>
            <p:cNvSpPr/>
            <p:nvPr/>
          </p:nvSpPr>
          <p:spPr>
            <a:xfrm>
              <a:off x="3902755" y="2917597"/>
              <a:ext cx="1783254" cy="455890"/>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prstClr val="white"/>
                  </a:solidFill>
                </a:rPr>
                <a:t>用户环境配置</a:t>
              </a:r>
            </a:p>
          </p:txBody>
        </p:sp>
        <p:sp>
          <p:nvSpPr>
            <p:cNvPr id="23" name="圆角矩形 22"/>
            <p:cNvSpPr/>
            <p:nvPr/>
          </p:nvSpPr>
          <p:spPr>
            <a:xfrm>
              <a:off x="2103522" y="4921682"/>
              <a:ext cx="1847850"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rPr>
                <a:t>计算资源池</a:t>
              </a:r>
            </a:p>
          </p:txBody>
        </p:sp>
        <p:sp>
          <p:nvSpPr>
            <p:cNvPr id="24" name="圆角矩形 23"/>
            <p:cNvSpPr/>
            <p:nvPr/>
          </p:nvSpPr>
          <p:spPr>
            <a:xfrm>
              <a:off x="4017947" y="4921682"/>
              <a:ext cx="1847850"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rPr>
                <a:t>存储资源池</a:t>
              </a:r>
            </a:p>
          </p:txBody>
        </p:sp>
        <p:sp>
          <p:nvSpPr>
            <p:cNvPr id="25" name="圆角矩形 24"/>
            <p:cNvSpPr/>
            <p:nvPr/>
          </p:nvSpPr>
          <p:spPr>
            <a:xfrm>
              <a:off x="5916224" y="4921682"/>
              <a:ext cx="1847850"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rPr>
                <a:t>网络资源池</a:t>
              </a:r>
            </a:p>
          </p:txBody>
        </p:sp>
        <p:sp>
          <p:nvSpPr>
            <p:cNvPr id="26" name="圆角矩形 25"/>
            <p:cNvSpPr/>
            <p:nvPr/>
          </p:nvSpPr>
          <p:spPr>
            <a:xfrm>
              <a:off x="7830649" y="4921682"/>
              <a:ext cx="1836578"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rPr>
                <a:t>数据资源池</a:t>
              </a:r>
            </a:p>
          </p:txBody>
        </p:sp>
        <p:sp>
          <p:nvSpPr>
            <p:cNvPr id="27" name="圆角矩形 26"/>
            <p:cNvSpPr/>
            <p:nvPr/>
          </p:nvSpPr>
          <p:spPr>
            <a:xfrm>
              <a:off x="9733802" y="4921682"/>
              <a:ext cx="1836578"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rPr>
                <a:t>软件资源池</a:t>
              </a:r>
            </a:p>
          </p:txBody>
        </p:sp>
        <p:sp>
          <p:nvSpPr>
            <p:cNvPr id="28" name="圆角矩形 27"/>
            <p:cNvSpPr/>
            <p:nvPr/>
          </p:nvSpPr>
          <p:spPr>
            <a:xfrm>
              <a:off x="2337084" y="5799242"/>
              <a:ext cx="1565671"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rPr>
                <a:t>计算机</a:t>
              </a:r>
            </a:p>
          </p:txBody>
        </p:sp>
        <p:sp>
          <p:nvSpPr>
            <p:cNvPr id="29" name="圆角矩形 28"/>
            <p:cNvSpPr/>
            <p:nvPr/>
          </p:nvSpPr>
          <p:spPr>
            <a:xfrm>
              <a:off x="4066479" y="5799242"/>
              <a:ext cx="1750787"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rPr>
                <a:t>存储器</a:t>
              </a:r>
            </a:p>
          </p:txBody>
        </p:sp>
        <p:sp>
          <p:nvSpPr>
            <p:cNvPr id="30" name="圆角矩形 29"/>
            <p:cNvSpPr/>
            <p:nvPr/>
          </p:nvSpPr>
          <p:spPr>
            <a:xfrm>
              <a:off x="5980990" y="5799242"/>
              <a:ext cx="2052407"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rPr>
                <a:t>网络设施</a:t>
              </a:r>
            </a:p>
          </p:txBody>
        </p:sp>
        <p:sp>
          <p:nvSpPr>
            <p:cNvPr id="31" name="圆角矩形 30"/>
            <p:cNvSpPr/>
            <p:nvPr/>
          </p:nvSpPr>
          <p:spPr>
            <a:xfrm>
              <a:off x="8196667" y="5799242"/>
              <a:ext cx="1637391"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rPr>
                <a:t>数据库</a:t>
              </a:r>
            </a:p>
          </p:txBody>
        </p:sp>
        <p:sp>
          <p:nvSpPr>
            <p:cNvPr id="32" name="圆角矩形 31"/>
            <p:cNvSpPr/>
            <p:nvPr/>
          </p:nvSpPr>
          <p:spPr>
            <a:xfrm>
              <a:off x="9997328" y="5799242"/>
              <a:ext cx="1573051"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rPr>
                <a:t>软件</a:t>
              </a:r>
            </a:p>
          </p:txBody>
        </p:sp>
        <p:sp>
          <p:nvSpPr>
            <p:cNvPr id="33" name="圆角矩形 32"/>
            <p:cNvSpPr/>
            <p:nvPr/>
          </p:nvSpPr>
          <p:spPr>
            <a:xfrm>
              <a:off x="661988" y="3488972"/>
              <a:ext cx="8343647" cy="540544"/>
            </a:xfrm>
            <a:prstGeom prst="roundRect">
              <a:avLst>
                <a:gd name="adj" fmla="val 992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prstClr val="white"/>
                </a:solidFill>
              </a:endParaRPr>
            </a:p>
          </p:txBody>
        </p:sp>
        <p:sp>
          <p:nvSpPr>
            <p:cNvPr id="34" name="圆角矩形 33"/>
            <p:cNvSpPr/>
            <p:nvPr/>
          </p:nvSpPr>
          <p:spPr>
            <a:xfrm>
              <a:off x="661988" y="4113064"/>
              <a:ext cx="8343647" cy="540544"/>
            </a:xfrm>
            <a:prstGeom prst="roundRect">
              <a:avLst>
                <a:gd name="adj" fmla="val 992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prstClr val="white"/>
                </a:solidFill>
              </a:endParaRPr>
            </a:p>
          </p:txBody>
        </p:sp>
        <p:sp>
          <p:nvSpPr>
            <p:cNvPr id="35" name="文本框 34"/>
            <p:cNvSpPr txBox="1"/>
            <p:nvPr/>
          </p:nvSpPr>
          <p:spPr>
            <a:xfrm>
              <a:off x="561563" y="5001067"/>
              <a:ext cx="1467098" cy="501845"/>
            </a:xfrm>
            <a:prstGeom prst="rect">
              <a:avLst/>
            </a:prstGeom>
            <a:noFill/>
          </p:spPr>
          <p:txBody>
            <a:bodyPr wrap="none" rtlCol="0">
              <a:spAutoFit/>
            </a:bodyPr>
            <a:lstStyle/>
            <a:p>
              <a:r>
                <a:rPr lang="zh-CN" altLang="en-US" sz="1600" dirty="0">
                  <a:solidFill>
                    <a:srgbClr val="FF0000"/>
                  </a:solidFill>
                </a:rPr>
                <a:t>资源池层</a:t>
              </a:r>
            </a:p>
          </p:txBody>
        </p:sp>
        <p:sp>
          <p:nvSpPr>
            <p:cNvPr id="36" name="文本框 35"/>
            <p:cNvSpPr txBox="1"/>
            <p:nvPr/>
          </p:nvSpPr>
          <p:spPr>
            <a:xfrm>
              <a:off x="488716" y="5876043"/>
              <a:ext cx="1766506" cy="501845"/>
            </a:xfrm>
            <a:prstGeom prst="rect">
              <a:avLst/>
            </a:prstGeom>
            <a:noFill/>
          </p:spPr>
          <p:txBody>
            <a:bodyPr wrap="none" rtlCol="0">
              <a:spAutoFit/>
            </a:bodyPr>
            <a:lstStyle/>
            <a:p>
              <a:r>
                <a:rPr lang="zh-CN" altLang="en-US" sz="1600" dirty="0">
                  <a:solidFill>
                    <a:srgbClr val="FF0000"/>
                  </a:solidFill>
                </a:rPr>
                <a:t>物理资源层</a:t>
              </a:r>
            </a:p>
          </p:txBody>
        </p:sp>
        <p:sp>
          <p:nvSpPr>
            <p:cNvPr id="37" name="圆角矩形 36"/>
            <p:cNvSpPr/>
            <p:nvPr/>
          </p:nvSpPr>
          <p:spPr>
            <a:xfrm>
              <a:off x="2122924" y="2913185"/>
              <a:ext cx="1691750" cy="455890"/>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prstClr val="white"/>
                  </a:solidFill>
                </a:rPr>
                <a:t>账号管理</a:t>
              </a:r>
            </a:p>
          </p:txBody>
        </p:sp>
        <p:sp>
          <p:nvSpPr>
            <p:cNvPr id="38" name="文本框 37"/>
            <p:cNvSpPr txBox="1"/>
            <p:nvPr/>
          </p:nvSpPr>
          <p:spPr>
            <a:xfrm>
              <a:off x="613534" y="2906237"/>
              <a:ext cx="1467098" cy="501845"/>
            </a:xfrm>
            <a:prstGeom prst="rect">
              <a:avLst/>
            </a:prstGeom>
            <a:noFill/>
          </p:spPr>
          <p:txBody>
            <a:bodyPr wrap="none" rtlCol="0">
              <a:spAutoFit/>
            </a:bodyPr>
            <a:lstStyle/>
            <a:p>
              <a:r>
                <a:rPr lang="zh-CN" altLang="en-US" sz="1600" dirty="0">
                  <a:solidFill>
                    <a:prstClr val="black">
                      <a:lumMod val="75000"/>
                      <a:lumOff val="25000"/>
                    </a:prstClr>
                  </a:solidFill>
                </a:rPr>
                <a:t>用户管理</a:t>
              </a:r>
            </a:p>
          </p:txBody>
        </p:sp>
        <p:sp>
          <p:nvSpPr>
            <p:cNvPr id="39" name="文本框 38"/>
            <p:cNvSpPr txBox="1"/>
            <p:nvPr/>
          </p:nvSpPr>
          <p:spPr>
            <a:xfrm>
              <a:off x="613534" y="3545600"/>
              <a:ext cx="1467098" cy="501845"/>
            </a:xfrm>
            <a:prstGeom prst="rect">
              <a:avLst/>
            </a:prstGeom>
            <a:noFill/>
          </p:spPr>
          <p:txBody>
            <a:bodyPr wrap="none" rtlCol="0">
              <a:spAutoFit/>
            </a:bodyPr>
            <a:lstStyle/>
            <a:p>
              <a:r>
                <a:rPr lang="zh-CN" altLang="en-US" sz="1600" dirty="0">
                  <a:solidFill>
                    <a:prstClr val="black">
                      <a:lumMod val="75000"/>
                      <a:lumOff val="25000"/>
                    </a:prstClr>
                  </a:solidFill>
                </a:rPr>
                <a:t>任务管理</a:t>
              </a:r>
            </a:p>
          </p:txBody>
        </p:sp>
        <p:sp>
          <p:nvSpPr>
            <p:cNvPr id="40" name="文本框 39"/>
            <p:cNvSpPr txBox="1"/>
            <p:nvPr/>
          </p:nvSpPr>
          <p:spPr>
            <a:xfrm>
              <a:off x="613534" y="4155185"/>
              <a:ext cx="1467098" cy="501845"/>
            </a:xfrm>
            <a:prstGeom prst="rect">
              <a:avLst/>
            </a:prstGeom>
            <a:noFill/>
          </p:spPr>
          <p:txBody>
            <a:bodyPr wrap="none" rtlCol="0">
              <a:spAutoFit/>
            </a:bodyPr>
            <a:lstStyle/>
            <a:p>
              <a:r>
                <a:rPr lang="zh-CN" altLang="en-US" sz="1600" dirty="0">
                  <a:solidFill>
                    <a:prstClr val="black">
                      <a:lumMod val="75000"/>
                      <a:lumOff val="25000"/>
                    </a:prstClr>
                  </a:solidFill>
                </a:rPr>
                <a:t>资源管理</a:t>
              </a:r>
            </a:p>
          </p:txBody>
        </p:sp>
        <p:sp>
          <p:nvSpPr>
            <p:cNvPr id="41" name="圆角矩形 40"/>
            <p:cNvSpPr/>
            <p:nvPr/>
          </p:nvSpPr>
          <p:spPr>
            <a:xfrm>
              <a:off x="5774090" y="2921993"/>
              <a:ext cx="1685362" cy="455890"/>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prstClr val="white"/>
                  </a:solidFill>
                </a:rPr>
                <a:t>用户交互管理</a:t>
              </a:r>
            </a:p>
          </p:txBody>
        </p:sp>
        <p:sp>
          <p:nvSpPr>
            <p:cNvPr id="42" name="圆角矩形 41"/>
            <p:cNvSpPr/>
            <p:nvPr/>
          </p:nvSpPr>
          <p:spPr>
            <a:xfrm>
              <a:off x="7591391" y="2919616"/>
              <a:ext cx="1318809" cy="455890"/>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prstClr val="white"/>
                  </a:solidFill>
                </a:rPr>
                <a:t>使用计费</a:t>
              </a:r>
            </a:p>
          </p:txBody>
        </p:sp>
        <p:sp>
          <p:nvSpPr>
            <p:cNvPr id="43" name="圆角矩形 42"/>
            <p:cNvSpPr/>
            <p:nvPr/>
          </p:nvSpPr>
          <p:spPr>
            <a:xfrm>
              <a:off x="9143520" y="2866797"/>
              <a:ext cx="2401007" cy="1786811"/>
            </a:xfrm>
            <a:prstGeom prst="roundRect">
              <a:avLst>
                <a:gd name="adj" fmla="val 992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prstClr val="white"/>
                </a:solidFill>
              </a:endParaRPr>
            </a:p>
          </p:txBody>
        </p:sp>
        <p:sp>
          <p:nvSpPr>
            <p:cNvPr id="44" name="圆角矩形 43"/>
            <p:cNvSpPr/>
            <p:nvPr/>
          </p:nvSpPr>
          <p:spPr>
            <a:xfrm>
              <a:off x="9735958" y="2927699"/>
              <a:ext cx="1694042" cy="384403"/>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prstClr val="white"/>
                  </a:solidFill>
                </a:rPr>
                <a:t>身份认证</a:t>
              </a:r>
            </a:p>
          </p:txBody>
        </p:sp>
        <p:sp>
          <p:nvSpPr>
            <p:cNvPr id="45" name="圆角矩形 44"/>
            <p:cNvSpPr/>
            <p:nvPr/>
          </p:nvSpPr>
          <p:spPr>
            <a:xfrm>
              <a:off x="9735958" y="3357672"/>
              <a:ext cx="1694042" cy="384403"/>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prstClr val="white"/>
                  </a:solidFill>
                </a:rPr>
                <a:t>访问授权</a:t>
              </a:r>
            </a:p>
          </p:txBody>
        </p:sp>
        <p:sp>
          <p:nvSpPr>
            <p:cNvPr id="46" name="圆角矩形 45"/>
            <p:cNvSpPr/>
            <p:nvPr/>
          </p:nvSpPr>
          <p:spPr>
            <a:xfrm>
              <a:off x="9735958" y="3787645"/>
              <a:ext cx="1694042" cy="384403"/>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prstClr val="white"/>
                  </a:solidFill>
                </a:rPr>
                <a:t>综合防护</a:t>
              </a:r>
            </a:p>
          </p:txBody>
        </p:sp>
        <p:sp>
          <p:nvSpPr>
            <p:cNvPr id="47" name="圆角矩形 46"/>
            <p:cNvSpPr/>
            <p:nvPr/>
          </p:nvSpPr>
          <p:spPr>
            <a:xfrm>
              <a:off x="9735958" y="4213967"/>
              <a:ext cx="1694042" cy="384403"/>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prstClr val="white"/>
                  </a:solidFill>
                </a:rPr>
                <a:t>安全审计</a:t>
              </a:r>
            </a:p>
          </p:txBody>
        </p:sp>
        <p:sp>
          <p:nvSpPr>
            <p:cNvPr id="48" name="文本框 47"/>
            <p:cNvSpPr txBox="1"/>
            <p:nvPr/>
          </p:nvSpPr>
          <p:spPr>
            <a:xfrm>
              <a:off x="9241360" y="2957486"/>
              <a:ext cx="568874" cy="1596780"/>
            </a:xfrm>
            <a:prstGeom prst="rect">
              <a:avLst/>
            </a:prstGeom>
            <a:noFill/>
          </p:spPr>
          <p:txBody>
            <a:bodyPr wrap="none" rtlCol="0">
              <a:spAutoFit/>
            </a:bodyPr>
            <a:lstStyle/>
            <a:p>
              <a:r>
                <a:rPr lang="zh-CN" altLang="en-US" sz="1600" dirty="0">
                  <a:solidFill>
                    <a:prstClr val="black">
                      <a:lumMod val="75000"/>
                      <a:lumOff val="25000"/>
                    </a:prstClr>
                  </a:solidFill>
                </a:rPr>
                <a:t>安</a:t>
              </a:r>
              <a:endParaRPr lang="en-US" altLang="zh-CN" sz="1600" dirty="0">
                <a:solidFill>
                  <a:prstClr val="black">
                    <a:lumMod val="75000"/>
                    <a:lumOff val="25000"/>
                  </a:prstClr>
                </a:solidFill>
              </a:endParaRPr>
            </a:p>
            <a:p>
              <a:r>
                <a:rPr lang="zh-CN" altLang="en-US" sz="1600" dirty="0">
                  <a:solidFill>
                    <a:prstClr val="black">
                      <a:lumMod val="75000"/>
                      <a:lumOff val="25000"/>
                    </a:prstClr>
                  </a:solidFill>
                </a:rPr>
                <a:t>全</a:t>
              </a:r>
              <a:endParaRPr lang="en-US" altLang="zh-CN" sz="1600" dirty="0">
                <a:solidFill>
                  <a:prstClr val="black">
                    <a:lumMod val="75000"/>
                    <a:lumOff val="25000"/>
                  </a:prstClr>
                </a:solidFill>
              </a:endParaRPr>
            </a:p>
            <a:p>
              <a:r>
                <a:rPr lang="zh-CN" altLang="en-US" sz="1600" dirty="0">
                  <a:solidFill>
                    <a:prstClr val="black">
                      <a:lumMod val="75000"/>
                      <a:lumOff val="25000"/>
                    </a:prstClr>
                  </a:solidFill>
                </a:rPr>
                <a:t>管</a:t>
              </a:r>
              <a:endParaRPr lang="en-US" altLang="zh-CN" sz="1600" dirty="0">
                <a:solidFill>
                  <a:prstClr val="black">
                    <a:lumMod val="75000"/>
                    <a:lumOff val="25000"/>
                  </a:prstClr>
                </a:solidFill>
              </a:endParaRPr>
            </a:p>
            <a:p>
              <a:r>
                <a:rPr lang="zh-CN" altLang="en-US" sz="1600" dirty="0">
                  <a:solidFill>
                    <a:prstClr val="black">
                      <a:lumMod val="75000"/>
                      <a:lumOff val="25000"/>
                    </a:prstClr>
                  </a:solidFill>
                </a:rPr>
                <a:t>理</a:t>
              </a:r>
            </a:p>
          </p:txBody>
        </p:sp>
        <p:sp>
          <p:nvSpPr>
            <p:cNvPr id="49" name="圆角矩形 48"/>
            <p:cNvSpPr/>
            <p:nvPr/>
          </p:nvSpPr>
          <p:spPr>
            <a:xfrm>
              <a:off x="4630057" y="3545049"/>
              <a:ext cx="1370508" cy="455890"/>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prstClr val="white"/>
                  </a:solidFill>
                </a:rPr>
                <a:t>任务调度</a:t>
              </a:r>
            </a:p>
          </p:txBody>
        </p:sp>
        <p:sp>
          <p:nvSpPr>
            <p:cNvPr id="50" name="圆角矩形 49"/>
            <p:cNvSpPr/>
            <p:nvPr/>
          </p:nvSpPr>
          <p:spPr>
            <a:xfrm>
              <a:off x="2122924" y="3540637"/>
              <a:ext cx="2411698" cy="455890"/>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prstClr val="white"/>
                  </a:solidFill>
                </a:rPr>
                <a:t>映像部署和管理</a:t>
              </a:r>
            </a:p>
          </p:txBody>
        </p:sp>
        <p:sp>
          <p:nvSpPr>
            <p:cNvPr id="51" name="圆角矩形 50"/>
            <p:cNvSpPr/>
            <p:nvPr/>
          </p:nvSpPr>
          <p:spPr>
            <a:xfrm>
              <a:off x="6096000" y="3549445"/>
              <a:ext cx="1268019" cy="455890"/>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prstClr val="white"/>
                  </a:solidFill>
                </a:rPr>
                <a:t>任务执行</a:t>
              </a:r>
            </a:p>
          </p:txBody>
        </p:sp>
        <p:sp>
          <p:nvSpPr>
            <p:cNvPr id="52" name="圆角矩形 51"/>
            <p:cNvSpPr/>
            <p:nvPr/>
          </p:nvSpPr>
          <p:spPr>
            <a:xfrm>
              <a:off x="7459453" y="3547068"/>
              <a:ext cx="1450748" cy="455890"/>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prstClr val="white"/>
                  </a:solidFill>
                </a:rPr>
                <a:t>生命期管理</a:t>
              </a:r>
            </a:p>
          </p:txBody>
        </p:sp>
        <p:sp>
          <p:nvSpPr>
            <p:cNvPr id="53" name="圆角矩形 52"/>
            <p:cNvSpPr/>
            <p:nvPr/>
          </p:nvSpPr>
          <p:spPr>
            <a:xfrm>
              <a:off x="3963365" y="4175451"/>
              <a:ext cx="1685362" cy="455890"/>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prstClr val="white"/>
                  </a:solidFill>
                </a:rPr>
                <a:t>故障检测</a:t>
              </a:r>
            </a:p>
          </p:txBody>
        </p:sp>
        <p:sp>
          <p:nvSpPr>
            <p:cNvPr id="54" name="圆角矩形 53"/>
            <p:cNvSpPr/>
            <p:nvPr/>
          </p:nvSpPr>
          <p:spPr>
            <a:xfrm>
              <a:off x="2122924" y="4171039"/>
              <a:ext cx="1691750" cy="455890"/>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prstClr val="white"/>
                  </a:solidFill>
                </a:rPr>
                <a:t>负载均衡</a:t>
              </a:r>
            </a:p>
          </p:txBody>
        </p:sp>
        <p:sp>
          <p:nvSpPr>
            <p:cNvPr id="55" name="圆角矩形 54"/>
            <p:cNvSpPr/>
            <p:nvPr/>
          </p:nvSpPr>
          <p:spPr>
            <a:xfrm>
              <a:off x="5774090" y="4179847"/>
              <a:ext cx="1570835" cy="455890"/>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prstClr val="white"/>
                  </a:solidFill>
                </a:rPr>
                <a:t>故障恢复</a:t>
              </a:r>
            </a:p>
          </p:txBody>
        </p:sp>
        <p:sp>
          <p:nvSpPr>
            <p:cNvPr id="56" name="圆角矩形 55"/>
            <p:cNvSpPr/>
            <p:nvPr/>
          </p:nvSpPr>
          <p:spPr>
            <a:xfrm>
              <a:off x="7459452" y="4177470"/>
              <a:ext cx="1450749" cy="455890"/>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prstClr val="white"/>
                  </a:solidFill>
                </a:rPr>
                <a:t>监视统计</a:t>
              </a:r>
            </a:p>
          </p:txBody>
        </p:sp>
      </p:grpSp>
      <p:sp>
        <p:nvSpPr>
          <p:cNvPr id="57" name="文本框 56"/>
          <p:cNvSpPr txBox="1"/>
          <p:nvPr/>
        </p:nvSpPr>
        <p:spPr>
          <a:xfrm>
            <a:off x="3207697" y="5868439"/>
            <a:ext cx="2765501" cy="400110"/>
          </a:xfrm>
          <a:prstGeom prst="rect">
            <a:avLst/>
          </a:prstGeom>
          <a:noFill/>
        </p:spPr>
        <p:txBody>
          <a:bodyPr wrap="none" rtlCol="0">
            <a:spAutoFit/>
          </a:bodyPr>
          <a:lstStyle/>
          <a:p>
            <a:r>
              <a:rPr lang="zh-CN" altLang="en-US" sz="2000" b="1" dirty="0"/>
              <a:t>每一层的作用是什么？</a:t>
            </a:r>
            <a:endParaRPr lang="zh-CN" altLang="en-US" sz="1400" b="1" dirty="0"/>
          </a:p>
        </p:txBody>
      </p:sp>
      <p:sp>
        <p:nvSpPr>
          <p:cNvPr id="4" name="灯片编号占位符 3"/>
          <p:cNvSpPr>
            <a:spLocks noGrp="1"/>
          </p:cNvSpPr>
          <p:nvPr>
            <p:ph type="sldNum" sz="quarter" idx="12"/>
          </p:nvPr>
        </p:nvSpPr>
        <p:spPr/>
        <p:txBody>
          <a:bodyPr/>
          <a:lstStyle/>
          <a:p>
            <a:fld id="{60B2550D-72F3-4A8E-829C-1304F08F0036}" type="slidenum">
              <a:rPr lang="zh-CN" altLang="en-US" smtClean="0"/>
              <a:t>26</a:t>
            </a:fld>
            <a:endParaRPr lang="zh-CN" altLang="en-US"/>
          </a:p>
        </p:txBody>
      </p:sp>
    </p:spTree>
    <p:extLst>
      <p:ext uri="{BB962C8B-B14F-4D97-AF65-F5344CB8AC3E}">
        <p14:creationId xmlns:p14="http://schemas.microsoft.com/office/powerpoint/2010/main" val="3856771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各层的内涵</a:t>
            </a:r>
          </a:p>
        </p:txBody>
      </p:sp>
      <p:sp>
        <p:nvSpPr>
          <p:cNvPr id="3" name="内容占位符 2"/>
          <p:cNvSpPr>
            <a:spLocks noGrp="1"/>
          </p:cNvSpPr>
          <p:nvPr>
            <p:ph idx="1"/>
          </p:nvPr>
        </p:nvSpPr>
        <p:spPr/>
        <p:txBody>
          <a:bodyPr/>
          <a:lstStyle/>
          <a:p>
            <a:endParaRPr lang="zh-CN" altLang="en-US"/>
          </a:p>
        </p:txBody>
      </p:sp>
      <p:grpSp>
        <p:nvGrpSpPr>
          <p:cNvPr id="4" name="组合 3"/>
          <p:cNvGrpSpPr/>
          <p:nvPr/>
        </p:nvGrpSpPr>
        <p:grpSpPr>
          <a:xfrm>
            <a:off x="968828" y="1627227"/>
            <a:ext cx="7304315" cy="3524232"/>
            <a:chOff x="856343" y="1215318"/>
            <a:chExt cx="10406742" cy="5021111"/>
          </a:xfrm>
        </p:grpSpPr>
        <p:sp>
          <p:nvSpPr>
            <p:cNvPr id="5" name="圆角矩形 4"/>
            <p:cNvSpPr/>
            <p:nvPr/>
          </p:nvSpPr>
          <p:spPr>
            <a:xfrm>
              <a:off x="856343" y="1215318"/>
              <a:ext cx="4847771" cy="2098726"/>
            </a:xfrm>
            <a:prstGeom prst="roundRect">
              <a:avLst>
                <a:gd name="adj" fmla="val 9986"/>
              </a:avLst>
            </a:prstGeom>
            <a:noFill/>
            <a:ln w="28575">
              <a:solidFill>
                <a:srgbClr val="96C5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圆角矩形 5"/>
            <p:cNvSpPr/>
            <p:nvPr/>
          </p:nvSpPr>
          <p:spPr>
            <a:xfrm>
              <a:off x="6415314" y="1215318"/>
              <a:ext cx="4847771" cy="2098726"/>
            </a:xfrm>
            <a:prstGeom prst="roundRect">
              <a:avLst>
                <a:gd name="adj" fmla="val 9986"/>
              </a:avLst>
            </a:prstGeom>
            <a:noFill/>
            <a:ln w="28575">
              <a:solidFill>
                <a:srgbClr val="96C5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圆角矩形 6"/>
            <p:cNvSpPr/>
            <p:nvPr/>
          </p:nvSpPr>
          <p:spPr>
            <a:xfrm>
              <a:off x="856343" y="4137703"/>
              <a:ext cx="4847771" cy="2098726"/>
            </a:xfrm>
            <a:prstGeom prst="roundRect">
              <a:avLst>
                <a:gd name="adj" fmla="val 9986"/>
              </a:avLst>
            </a:prstGeom>
            <a:noFill/>
            <a:ln w="28575">
              <a:solidFill>
                <a:srgbClr val="96C5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 name="圆角矩形 7"/>
            <p:cNvSpPr/>
            <p:nvPr/>
          </p:nvSpPr>
          <p:spPr>
            <a:xfrm>
              <a:off x="6415314" y="4137703"/>
              <a:ext cx="4847771" cy="2098726"/>
            </a:xfrm>
            <a:prstGeom prst="roundRect">
              <a:avLst>
                <a:gd name="adj" fmla="val 9986"/>
              </a:avLst>
            </a:prstGeom>
            <a:noFill/>
            <a:ln w="28575">
              <a:solidFill>
                <a:srgbClr val="96C5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 name="Text Box 12"/>
            <p:cNvSpPr txBox="1">
              <a:spLocks noChangeArrowheads="1"/>
            </p:cNvSpPr>
            <p:nvPr/>
          </p:nvSpPr>
          <p:spPr bwMode="gray">
            <a:xfrm>
              <a:off x="1027523" y="4685152"/>
              <a:ext cx="2828650" cy="1118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zh-CN" altLang="en-US" sz="1500" dirty="0">
                  <a:solidFill>
                    <a:prstClr val="black">
                      <a:lumMod val="75000"/>
                      <a:lumOff val="25000"/>
                    </a:prstClr>
                  </a:solidFill>
                  <a:latin typeface="微软雅黑" panose="020B0503020204020204" pitchFamily="34" charset="-122"/>
                </a:rPr>
                <a:t>计算机、存储器、网络设施、数据库和软件等 </a:t>
              </a:r>
              <a:endParaRPr lang="en-US" altLang="zh-CN" sz="1500" dirty="0">
                <a:solidFill>
                  <a:prstClr val="black">
                    <a:lumMod val="75000"/>
                    <a:lumOff val="25000"/>
                  </a:prstClr>
                </a:solidFill>
                <a:latin typeface="微软雅黑" panose="020B0503020204020204" pitchFamily="34" charset="-122"/>
              </a:endParaRPr>
            </a:p>
          </p:txBody>
        </p:sp>
        <p:sp>
          <p:nvSpPr>
            <p:cNvPr id="10" name="Text Box 13"/>
            <p:cNvSpPr txBox="1">
              <a:spLocks noChangeArrowheads="1"/>
            </p:cNvSpPr>
            <p:nvPr/>
          </p:nvSpPr>
          <p:spPr bwMode="gray">
            <a:xfrm>
              <a:off x="985055" y="1714777"/>
              <a:ext cx="3041858" cy="1414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130000"/>
                </a:lnSpc>
              </a:pPr>
              <a:r>
                <a:rPr lang="zh-CN" altLang="en-US" sz="1500" dirty="0">
                  <a:solidFill>
                    <a:prstClr val="black">
                      <a:lumMod val="75000"/>
                      <a:lumOff val="25000"/>
                    </a:prstClr>
                  </a:solidFill>
                  <a:latin typeface="微软雅黑" panose="020B0503020204020204" pitchFamily="34" charset="-122"/>
                </a:rPr>
                <a:t>封装云计算能力成标准的</a:t>
              </a:r>
              <a:r>
                <a:rPr lang="en-US" altLang="zh-CN" sz="1500" dirty="0">
                  <a:solidFill>
                    <a:prstClr val="black">
                      <a:lumMod val="75000"/>
                      <a:lumOff val="25000"/>
                    </a:prstClr>
                  </a:solidFill>
                  <a:latin typeface="微软雅黑" panose="020B0503020204020204" pitchFamily="34" charset="-122"/>
                </a:rPr>
                <a:t>Web Services</a:t>
              </a:r>
              <a:r>
                <a:rPr lang="zh-CN" altLang="en-US" sz="1500" dirty="0">
                  <a:solidFill>
                    <a:prstClr val="black">
                      <a:lumMod val="75000"/>
                      <a:lumOff val="25000"/>
                    </a:prstClr>
                  </a:solidFill>
                  <a:latin typeface="微软雅黑" panose="020B0503020204020204" pitchFamily="34" charset="-122"/>
                </a:rPr>
                <a:t>服务，</a:t>
              </a:r>
              <a:endParaRPr lang="en-US" altLang="zh-CN" sz="1500" dirty="0">
                <a:solidFill>
                  <a:prstClr val="black">
                    <a:lumMod val="75000"/>
                    <a:lumOff val="25000"/>
                  </a:prstClr>
                </a:solidFill>
                <a:latin typeface="微软雅黑" panose="020B0503020204020204" pitchFamily="34" charset="-122"/>
              </a:endParaRPr>
            </a:p>
            <a:p>
              <a:pPr>
                <a:lnSpc>
                  <a:spcPct val="130000"/>
                </a:lnSpc>
              </a:pPr>
              <a:r>
                <a:rPr lang="zh-CN" altLang="en-US" sz="1500" dirty="0">
                  <a:solidFill>
                    <a:prstClr val="black">
                      <a:lumMod val="75000"/>
                      <a:lumOff val="25000"/>
                    </a:prstClr>
                  </a:solidFill>
                  <a:latin typeface="微软雅黑" panose="020B0503020204020204" pitchFamily="34" charset="-122"/>
                </a:rPr>
                <a:t>并纳入到</a:t>
              </a:r>
              <a:r>
                <a:rPr lang="en-US" altLang="zh-CN" sz="1500" dirty="0">
                  <a:solidFill>
                    <a:prstClr val="black">
                      <a:lumMod val="75000"/>
                      <a:lumOff val="25000"/>
                    </a:prstClr>
                  </a:solidFill>
                  <a:latin typeface="微软雅黑" panose="020B0503020204020204" pitchFamily="34" charset="-122"/>
                </a:rPr>
                <a:t>SOA</a:t>
              </a:r>
              <a:r>
                <a:rPr lang="zh-CN" altLang="en-US" sz="1500" dirty="0">
                  <a:solidFill>
                    <a:prstClr val="black">
                      <a:lumMod val="75000"/>
                      <a:lumOff val="25000"/>
                    </a:prstClr>
                  </a:solidFill>
                  <a:latin typeface="微软雅黑" panose="020B0503020204020204" pitchFamily="34" charset="-122"/>
                </a:rPr>
                <a:t>体系</a:t>
              </a:r>
              <a:endParaRPr lang="en-US" altLang="zh-CN" sz="1500" dirty="0">
                <a:solidFill>
                  <a:prstClr val="black">
                    <a:lumMod val="75000"/>
                    <a:lumOff val="25000"/>
                  </a:prstClr>
                </a:solidFill>
                <a:latin typeface="微软雅黑" panose="020B0503020204020204" pitchFamily="34" charset="-122"/>
              </a:endParaRPr>
            </a:p>
          </p:txBody>
        </p:sp>
        <p:sp>
          <p:nvSpPr>
            <p:cNvPr id="11" name="Text Box 14"/>
            <p:cNvSpPr txBox="1">
              <a:spLocks noChangeArrowheads="1"/>
            </p:cNvSpPr>
            <p:nvPr/>
          </p:nvSpPr>
          <p:spPr bwMode="gray">
            <a:xfrm>
              <a:off x="8259972" y="1602962"/>
              <a:ext cx="2946967" cy="1775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zh-CN" altLang="en-US" sz="1500" dirty="0">
                  <a:solidFill>
                    <a:prstClr val="black">
                      <a:lumMod val="75000"/>
                      <a:lumOff val="25000"/>
                    </a:prstClr>
                  </a:solidFill>
                  <a:latin typeface="微软雅黑" panose="020B0503020204020204" pitchFamily="34" charset="-122"/>
                </a:rPr>
                <a:t>云计算的资源管理，并</a:t>
              </a:r>
              <a:r>
                <a:rPr lang="zh-CN" altLang="en-US" sz="1500" dirty="0">
                  <a:solidFill>
                    <a:srgbClr val="FF6699"/>
                  </a:solidFill>
                  <a:latin typeface="微软雅黑" panose="020B0503020204020204" pitchFamily="34" charset="-122"/>
                </a:rPr>
                <a:t>对众多应用任务进行调度</a:t>
              </a:r>
              <a:r>
                <a:rPr lang="zh-CN" altLang="en-US" sz="1500" dirty="0">
                  <a:solidFill>
                    <a:prstClr val="black">
                      <a:lumMod val="75000"/>
                      <a:lumOff val="25000"/>
                    </a:prstClr>
                  </a:solidFill>
                  <a:latin typeface="微软雅黑" panose="020B0503020204020204" pitchFamily="34" charset="-122"/>
                </a:rPr>
                <a:t>，使资源能够高效、安全地为应用提供服务 </a:t>
              </a:r>
              <a:endParaRPr lang="en-US" altLang="zh-CN" sz="1500" dirty="0">
                <a:solidFill>
                  <a:prstClr val="black">
                    <a:lumMod val="75000"/>
                    <a:lumOff val="25000"/>
                  </a:prstClr>
                </a:solidFill>
                <a:latin typeface="微软雅黑" panose="020B0503020204020204" pitchFamily="34" charset="-122"/>
              </a:endParaRPr>
            </a:p>
          </p:txBody>
        </p:sp>
        <p:sp>
          <p:nvSpPr>
            <p:cNvPr id="12" name="Text Box 15"/>
            <p:cNvSpPr txBox="1">
              <a:spLocks noChangeArrowheads="1"/>
            </p:cNvSpPr>
            <p:nvPr/>
          </p:nvSpPr>
          <p:spPr bwMode="gray">
            <a:xfrm>
              <a:off x="8351333" y="4585286"/>
              <a:ext cx="2764243" cy="1414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130000"/>
                </a:lnSpc>
              </a:pPr>
              <a:r>
                <a:rPr lang="zh-CN" altLang="en-US" sz="1500" dirty="0">
                  <a:solidFill>
                    <a:prstClr val="black">
                      <a:lumMod val="75000"/>
                      <a:lumOff val="25000"/>
                    </a:prstClr>
                  </a:solidFill>
                  <a:latin typeface="微软雅黑" panose="020B0503020204020204" pitchFamily="34" charset="-122"/>
                </a:rPr>
                <a:t>将大量相同类型的资源构成同构或接近同构的资源池</a:t>
              </a:r>
              <a:endParaRPr lang="en-US" altLang="zh-CN" sz="1500" dirty="0">
                <a:solidFill>
                  <a:prstClr val="black">
                    <a:lumMod val="75000"/>
                    <a:lumOff val="25000"/>
                  </a:prstClr>
                </a:solidFill>
                <a:latin typeface="微软雅黑" panose="020B0503020204020204" pitchFamily="34" charset="-122"/>
              </a:endParaRPr>
            </a:p>
          </p:txBody>
        </p:sp>
        <p:sp>
          <p:nvSpPr>
            <p:cNvPr id="13" name="椭圆 12"/>
            <p:cNvSpPr/>
            <p:nvPr/>
          </p:nvSpPr>
          <p:spPr>
            <a:xfrm>
              <a:off x="3509768" y="1275273"/>
              <a:ext cx="4890342" cy="489034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4" name="椭圆 13"/>
            <p:cNvSpPr/>
            <p:nvPr/>
          </p:nvSpPr>
          <p:spPr>
            <a:xfrm>
              <a:off x="4843114" y="2608619"/>
              <a:ext cx="2223651" cy="2223651"/>
            </a:xfrm>
            <a:prstGeom prst="ellipse">
              <a:avLst/>
            </a:prstGeom>
            <a:solidFill>
              <a:srgbClr val="96C527"/>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5" name="Text Box 49"/>
            <p:cNvSpPr txBox="1">
              <a:spLocks noChangeArrowheads="1"/>
            </p:cNvSpPr>
            <p:nvPr/>
          </p:nvSpPr>
          <p:spPr bwMode="gray">
            <a:xfrm>
              <a:off x="5076578" y="3287987"/>
              <a:ext cx="1825994" cy="1052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zh-CN" altLang="en-US" sz="2100" b="1" dirty="0">
                  <a:solidFill>
                    <a:prstClr val="white"/>
                  </a:solidFill>
                  <a:latin typeface="微软雅黑" panose="020B0503020204020204" pitchFamily="34" charset="-122"/>
                </a:rPr>
                <a:t>云计算体系结构</a:t>
              </a:r>
            </a:p>
          </p:txBody>
        </p:sp>
        <p:sp>
          <p:nvSpPr>
            <p:cNvPr id="16" name="Rectangle 5"/>
            <p:cNvSpPr>
              <a:spLocks noChangeArrowheads="1"/>
            </p:cNvSpPr>
            <p:nvPr/>
          </p:nvSpPr>
          <p:spPr bwMode="gray">
            <a:xfrm>
              <a:off x="4007368" y="1917045"/>
              <a:ext cx="1724069" cy="789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FF0066"/>
                </a:buClr>
                <a:buSzPct val="75000"/>
                <a:buFont typeface="Wingdings" panose="05000000000000000000" pitchFamily="2" charset="2"/>
                <a:buNone/>
              </a:pPr>
              <a:r>
                <a:rPr lang="en-US" altLang="zh-CN" sz="1500" b="1" dirty="0">
                  <a:solidFill>
                    <a:prstClr val="white"/>
                  </a:solidFill>
                  <a:latin typeface="微软雅黑" panose="020B0503020204020204" pitchFamily="34" charset="-122"/>
                </a:rPr>
                <a:t>SOA</a:t>
              </a:r>
            </a:p>
            <a:p>
              <a:pPr algn="ctr">
                <a:buClr>
                  <a:srgbClr val="FF0066"/>
                </a:buClr>
                <a:buSzPct val="75000"/>
                <a:buFont typeface="Wingdings" panose="05000000000000000000" pitchFamily="2" charset="2"/>
                <a:buNone/>
              </a:pPr>
              <a:r>
                <a:rPr lang="zh-CN" altLang="en-US" sz="1500" b="1" dirty="0">
                  <a:solidFill>
                    <a:prstClr val="white"/>
                  </a:solidFill>
                  <a:latin typeface="微软雅黑" panose="020B0503020204020204" pitchFamily="34" charset="-122"/>
                </a:rPr>
                <a:t>构建层 </a:t>
              </a:r>
              <a:endParaRPr lang="en-US" altLang="zh-CN" sz="1500" b="1" dirty="0">
                <a:solidFill>
                  <a:prstClr val="white"/>
                </a:solidFill>
                <a:latin typeface="微软雅黑" panose="020B0503020204020204" pitchFamily="34" charset="-122"/>
              </a:endParaRPr>
            </a:p>
          </p:txBody>
        </p:sp>
        <p:sp>
          <p:nvSpPr>
            <p:cNvPr id="17" name="Rectangle 7"/>
            <p:cNvSpPr>
              <a:spLocks noChangeArrowheads="1"/>
            </p:cNvSpPr>
            <p:nvPr/>
          </p:nvSpPr>
          <p:spPr bwMode="gray">
            <a:xfrm>
              <a:off x="6281024" y="2032652"/>
              <a:ext cx="1947803" cy="789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FF0066"/>
                </a:buClr>
                <a:buSzPct val="75000"/>
                <a:buFont typeface="Wingdings" panose="05000000000000000000" pitchFamily="2" charset="2"/>
                <a:buNone/>
              </a:pPr>
              <a:r>
                <a:rPr lang="zh-CN" altLang="en-US" sz="1500" b="1" dirty="0">
                  <a:solidFill>
                    <a:prstClr val="white"/>
                  </a:solidFill>
                  <a:latin typeface="微软雅黑" panose="020B0503020204020204" pitchFamily="34" charset="-122"/>
                </a:rPr>
                <a:t>管理</a:t>
              </a:r>
              <a:endParaRPr lang="en-US" altLang="zh-CN" sz="1500" b="1" dirty="0">
                <a:solidFill>
                  <a:prstClr val="white"/>
                </a:solidFill>
                <a:latin typeface="微软雅黑" panose="020B0503020204020204" pitchFamily="34" charset="-122"/>
              </a:endParaRPr>
            </a:p>
            <a:p>
              <a:pPr algn="ctr">
                <a:buClr>
                  <a:srgbClr val="FF0066"/>
                </a:buClr>
                <a:buSzPct val="75000"/>
                <a:buFont typeface="Wingdings" panose="05000000000000000000" pitchFamily="2" charset="2"/>
                <a:buNone/>
              </a:pPr>
              <a:r>
                <a:rPr lang="zh-CN" altLang="en-US" sz="1500" b="1" dirty="0">
                  <a:solidFill>
                    <a:prstClr val="white"/>
                  </a:solidFill>
                  <a:latin typeface="微软雅黑" panose="020B0503020204020204" pitchFamily="34" charset="-122"/>
                </a:rPr>
                <a:t>中间件层 </a:t>
              </a:r>
              <a:endParaRPr lang="en-US" altLang="zh-CN" sz="1500" b="1" dirty="0">
                <a:solidFill>
                  <a:prstClr val="white"/>
                </a:solidFill>
                <a:latin typeface="微软雅黑" panose="020B0503020204020204" pitchFamily="34" charset="-122"/>
              </a:endParaRPr>
            </a:p>
          </p:txBody>
        </p:sp>
        <p:sp>
          <p:nvSpPr>
            <p:cNvPr id="18" name="Rectangle 9"/>
            <p:cNvSpPr>
              <a:spLocks noChangeArrowheads="1"/>
            </p:cNvSpPr>
            <p:nvPr/>
          </p:nvSpPr>
          <p:spPr bwMode="gray">
            <a:xfrm>
              <a:off x="4038827" y="4570640"/>
              <a:ext cx="1838758" cy="789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FF0066"/>
                </a:buClr>
                <a:buSzPct val="75000"/>
                <a:buFont typeface="Wingdings" panose="05000000000000000000" pitchFamily="2" charset="2"/>
                <a:buNone/>
              </a:pPr>
              <a:r>
                <a:rPr lang="zh-CN" altLang="en-US" sz="1500" b="1" dirty="0">
                  <a:solidFill>
                    <a:prstClr val="white"/>
                  </a:solidFill>
                  <a:latin typeface="微软雅黑" panose="020B0503020204020204" pitchFamily="34" charset="-122"/>
                </a:rPr>
                <a:t>物理</a:t>
              </a:r>
              <a:endParaRPr lang="en-US" altLang="zh-CN" sz="1500" b="1" dirty="0">
                <a:solidFill>
                  <a:prstClr val="white"/>
                </a:solidFill>
                <a:latin typeface="微软雅黑" panose="020B0503020204020204" pitchFamily="34" charset="-122"/>
              </a:endParaRPr>
            </a:p>
            <a:p>
              <a:pPr algn="ctr">
                <a:buClr>
                  <a:srgbClr val="FF0066"/>
                </a:buClr>
                <a:buSzPct val="75000"/>
                <a:buFont typeface="Wingdings" panose="05000000000000000000" pitchFamily="2" charset="2"/>
                <a:buNone/>
              </a:pPr>
              <a:r>
                <a:rPr lang="zh-CN" altLang="en-US" sz="1500" b="1" dirty="0">
                  <a:solidFill>
                    <a:prstClr val="white"/>
                  </a:solidFill>
                  <a:latin typeface="微软雅黑" panose="020B0503020204020204" pitchFamily="34" charset="-122"/>
                </a:rPr>
                <a:t>资源层</a:t>
              </a:r>
            </a:p>
          </p:txBody>
        </p:sp>
        <p:sp>
          <p:nvSpPr>
            <p:cNvPr id="19" name="Rectangle 11"/>
            <p:cNvSpPr>
              <a:spLocks noChangeArrowheads="1"/>
            </p:cNvSpPr>
            <p:nvPr/>
          </p:nvSpPr>
          <p:spPr bwMode="gray">
            <a:xfrm>
              <a:off x="6571638" y="4685152"/>
              <a:ext cx="1445811" cy="46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FF0066"/>
                </a:buClr>
                <a:buSzPct val="75000"/>
                <a:buFont typeface="Wingdings" panose="05000000000000000000" pitchFamily="2" charset="2"/>
                <a:buNone/>
              </a:pPr>
              <a:r>
                <a:rPr lang="zh-CN" altLang="en-US" sz="1500" b="1" dirty="0">
                  <a:solidFill>
                    <a:prstClr val="white"/>
                  </a:solidFill>
                  <a:latin typeface="微软雅黑" panose="020B0503020204020204" pitchFamily="34" charset="-122"/>
                </a:rPr>
                <a:t>资源池层 </a:t>
              </a:r>
              <a:endParaRPr lang="en-US" altLang="zh-CN" sz="1500" b="1" dirty="0">
                <a:solidFill>
                  <a:prstClr val="white"/>
                </a:solidFill>
                <a:latin typeface="微软雅黑" panose="020B0503020204020204" pitchFamily="34" charset="-122"/>
              </a:endParaRPr>
            </a:p>
          </p:txBody>
        </p:sp>
      </p:grpSp>
      <p:sp>
        <p:nvSpPr>
          <p:cNvPr id="20" name="矩形 19"/>
          <p:cNvSpPr/>
          <p:nvPr/>
        </p:nvSpPr>
        <p:spPr>
          <a:xfrm>
            <a:off x="356254" y="5405626"/>
            <a:ext cx="8431003" cy="323165"/>
          </a:xfrm>
          <a:prstGeom prst="rect">
            <a:avLst/>
          </a:prstGeom>
          <a:solidFill>
            <a:schemeClr val="tx1">
              <a:lumMod val="75000"/>
              <a:lumOff val="25000"/>
            </a:schemeClr>
          </a:solidFill>
          <a:ln>
            <a:noFill/>
          </a:ln>
          <a:effectLst/>
        </p:spPr>
        <p:txBody>
          <a:bodyPr wrap="square">
            <a:spAutoFit/>
          </a:bodyPr>
          <a:lstStyle/>
          <a:p>
            <a:r>
              <a:rPr lang="zh-CN" altLang="zh-CN" sz="1500" dirty="0">
                <a:solidFill>
                  <a:prstClr val="white"/>
                </a:solidFill>
                <a:cs typeface="Arial" panose="020B0604020202020204" pitchFamily="34" charset="0"/>
              </a:rPr>
              <a:t>管理中间件层和资源池层是云计算技术的最关键部分，</a:t>
            </a:r>
            <a:r>
              <a:rPr lang="en-US" altLang="zh-CN" sz="1500" dirty="0">
                <a:solidFill>
                  <a:prstClr val="white"/>
                </a:solidFill>
                <a:cs typeface="Arial" panose="020B0604020202020204" pitchFamily="34" charset="0"/>
              </a:rPr>
              <a:t>SOA</a:t>
            </a:r>
            <a:r>
              <a:rPr lang="zh-CN" altLang="zh-CN" sz="1500" dirty="0">
                <a:solidFill>
                  <a:prstClr val="white"/>
                </a:solidFill>
                <a:cs typeface="Arial" panose="020B0604020202020204" pitchFamily="34" charset="0"/>
              </a:rPr>
              <a:t>构建层的功能更多依靠外部设施提供。</a:t>
            </a:r>
            <a:endParaRPr lang="zh-CN" altLang="en-US" sz="1500" dirty="0">
              <a:solidFill>
                <a:prstClr val="white"/>
              </a:solidFill>
              <a:cs typeface="Arial" panose="020B0604020202020204" pitchFamily="34" charset="0"/>
            </a:endParaRPr>
          </a:p>
        </p:txBody>
      </p:sp>
      <p:sp>
        <p:nvSpPr>
          <p:cNvPr id="21" name="灯片编号占位符 20"/>
          <p:cNvSpPr>
            <a:spLocks noGrp="1"/>
          </p:cNvSpPr>
          <p:nvPr>
            <p:ph type="sldNum" sz="quarter" idx="12"/>
          </p:nvPr>
        </p:nvSpPr>
        <p:spPr/>
        <p:txBody>
          <a:bodyPr/>
          <a:lstStyle/>
          <a:p>
            <a:fld id="{60B2550D-72F3-4A8E-829C-1304F08F0036}" type="slidenum">
              <a:rPr lang="zh-CN" altLang="en-US" smtClean="0"/>
              <a:t>27</a:t>
            </a:fld>
            <a:endParaRPr lang="zh-CN" altLang="en-US"/>
          </a:p>
        </p:txBody>
      </p:sp>
    </p:spTree>
    <p:extLst>
      <p:ext uri="{BB962C8B-B14F-4D97-AF65-F5344CB8AC3E}">
        <p14:creationId xmlns:p14="http://schemas.microsoft.com/office/powerpoint/2010/main" val="11394387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a:t>
            </a:r>
            <a:r>
              <a:rPr lang="en-US" altLang="zh-CN" dirty="0"/>
              <a:t>SOA</a:t>
            </a:r>
            <a:r>
              <a:rPr lang="zh-CN" altLang="en-US" dirty="0"/>
              <a:t>？</a:t>
            </a:r>
          </a:p>
        </p:txBody>
      </p:sp>
      <p:sp>
        <p:nvSpPr>
          <p:cNvPr id="3" name="内容占位符 2"/>
          <p:cNvSpPr>
            <a:spLocks noGrp="1"/>
          </p:cNvSpPr>
          <p:nvPr>
            <p:ph idx="1"/>
          </p:nvPr>
        </p:nvSpPr>
        <p:spPr/>
        <p:txBody>
          <a:bodyPr/>
          <a:lstStyle/>
          <a:p>
            <a:r>
              <a:rPr lang="en-US" altLang="zh-CN" dirty="0">
                <a:solidFill>
                  <a:srgbClr val="FF0000"/>
                </a:solidFill>
              </a:rPr>
              <a:t>Service-oriented Architecture </a:t>
            </a:r>
            <a:r>
              <a:rPr lang="zh-CN" altLang="en-US" dirty="0"/>
              <a:t>面向服务的体系结构</a:t>
            </a:r>
            <a:endParaRPr lang="en-US" altLang="zh-CN" dirty="0"/>
          </a:p>
          <a:p>
            <a:r>
              <a:rPr lang="zh-CN" altLang="en-US" dirty="0"/>
              <a:t>分布式对象</a:t>
            </a:r>
            <a:endParaRPr lang="en-US" altLang="zh-CN" dirty="0"/>
          </a:p>
          <a:p>
            <a:pPr lvl="1"/>
            <a:r>
              <a:rPr lang="en-US" altLang="zh-CN" dirty="0"/>
              <a:t>Java</a:t>
            </a:r>
            <a:r>
              <a:rPr lang="zh-CN" altLang="en-US" dirty="0"/>
              <a:t>：</a:t>
            </a:r>
            <a:r>
              <a:rPr lang="en-US" altLang="zh-CN" dirty="0"/>
              <a:t>Java</a:t>
            </a:r>
            <a:r>
              <a:rPr lang="zh-CN" altLang="en-US" dirty="0"/>
              <a:t>对象、</a:t>
            </a:r>
            <a:r>
              <a:rPr lang="en-US" altLang="zh-CN" dirty="0"/>
              <a:t>RMI(Remote Method Invocation</a:t>
            </a:r>
            <a:r>
              <a:rPr lang="zh-CN" altLang="en-US" dirty="0"/>
              <a:t>，远程方法调用</a:t>
            </a:r>
            <a:r>
              <a:rPr lang="en-US" altLang="zh-CN" dirty="0"/>
              <a:t>)</a:t>
            </a:r>
          </a:p>
          <a:p>
            <a:pPr lvl="1"/>
            <a:r>
              <a:rPr lang="en-US" altLang="zh-CN" dirty="0"/>
              <a:t>CORBA</a:t>
            </a:r>
            <a:r>
              <a:rPr lang="zh-CN" altLang="en-US" dirty="0"/>
              <a:t>：</a:t>
            </a:r>
            <a:r>
              <a:rPr lang="en-US" altLang="zh-CN" dirty="0"/>
              <a:t>CORBA</a:t>
            </a:r>
            <a:r>
              <a:rPr lang="zh-CN" altLang="en-US" dirty="0"/>
              <a:t>分布式对象、</a:t>
            </a:r>
            <a:r>
              <a:rPr lang="en-US" altLang="zh-CN" dirty="0"/>
              <a:t>IDL(Interface Definition Language</a:t>
            </a:r>
            <a:r>
              <a:rPr lang="zh-CN" altLang="en-US" dirty="0"/>
              <a:t>，接口定义语言</a:t>
            </a:r>
            <a:r>
              <a:rPr lang="en-US" altLang="zh-CN" dirty="0"/>
              <a:t>)</a:t>
            </a:r>
          </a:p>
          <a:p>
            <a:pPr lvl="1"/>
            <a:r>
              <a:rPr lang="zh-CN" altLang="en-US" dirty="0"/>
              <a:t>通过</a:t>
            </a:r>
            <a:r>
              <a:rPr lang="en-US" altLang="zh-CN" dirty="0"/>
              <a:t>RPC(Remote Procedure Call</a:t>
            </a:r>
            <a:r>
              <a:rPr lang="zh-CN" altLang="en-US" dirty="0"/>
              <a:t>，远程过程调用</a:t>
            </a:r>
            <a:r>
              <a:rPr lang="en-US" altLang="zh-CN" dirty="0"/>
              <a:t>)</a:t>
            </a:r>
            <a:r>
              <a:rPr lang="zh-CN" altLang="en-US" dirty="0"/>
              <a:t>连接</a:t>
            </a:r>
            <a:endParaRPr lang="en-US" altLang="zh-CN" dirty="0"/>
          </a:p>
          <a:p>
            <a:endParaRPr lang="en-US" altLang="zh-CN" dirty="0"/>
          </a:p>
          <a:p>
            <a:r>
              <a:rPr lang="zh-CN" altLang="en-US" dirty="0"/>
              <a:t>将</a:t>
            </a:r>
            <a:r>
              <a:rPr lang="en-US" altLang="zh-CN" dirty="0"/>
              <a:t>Service</a:t>
            </a:r>
            <a:r>
              <a:rPr lang="zh-CN" altLang="en-US" dirty="0"/>
              <a:t>（服务）作为分布式对象</a:t>
            </a:r>
            <a:endParaRPr lang="en-US" altLang="zh-CN" dirty="0"/>
          </a:p>
          <a:p>
            <a:pPr lvl="1"/>
            <a:r>
              <a:rPr lang="en-US" altLang="zh-CN" dirty="0"/>
              <a:t>SOA</a:t>
            </a:r>
            <a:r>
              <a:rPr lang="zh-CN" altLang="en-US" dirty="0"/>
              <a:t>是关于如何设计一套使用服务的软件系统</a:t>
            </a:r>
            <a:endParaRPr lang="en-US" altLang="zh-CN" dirty="0"/>
          </a:p>
          <a:p>
            <a:pPr lvl="1"/>
            <a:r>
              <a:rPr lang="zh-CN" altLang="en-US" dirty="0"/>
              <a:t>使得服务间的互操作性变得可扩展和有效</a:t>
            </a:r>
            <a:endParaRPr lang="en-US" altLang="zh-CN" dirty="0"/>
          </a:p>
          <a:p>
            <a:pPr lvl="1"/>
            <a:r>
              <a:rPr lang="zh-CN" altLang="en-US" dirty="0"/>
              <a:t>特点：松耦合，定义并发布接口，基于标准的通信模型</a:t>
            </a:r>
            <a:endParaRPr lang="en-US" altLang="zh-CN" dirty="0"/>
          </a:p>
          <a:p>
            <a:endParaRPr lang="en-US" altLang="zh-CN" dirty="0"/>
          </a:p>
          <a:p>
            <a:endParaRPr lang="zh-CN" altLang="en-US" dirty="0"/>
          </a:p>
        </p:txBody>
      </p:sp>
      <p:graphicFrame>
        <p:nvGraphicFramePr>
          <p:cNvPr id="6" name="表格 5"/>
          <p:cNvGraphicFramePr>
            <a:graphicFrameLocks noGrp="1"/>
          </p:cNvGraphicFramePr>
          <p:nvPr>
            <p:extLst>
              <p:ext uri="{D42A27DB-BD31-4B8C-83A1-F6EECF244321}">
                <p14:modId xmlns:p14="http://schemas.microsoft.com/office/powerpoint/2010/main" val="2852292797"/>
              </p:ext>
            </p:extLst>
          </p:nvPr>
        </p:nvGraphicFramePr>
        <p:xfrm>
          <a:off x="1523213" y="4909820"/>
          <a:ext cx="6096000" cy="16230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99256509"/>
                    </a:ext>
                  </a:extLst>
                </a:gridCol>
                <a:gridCol w="2032000">
                  <a:extLst>
                    <a:ext uri="{9D8B030D-6E8A-4147-A177-3AD203B41FA5}">
                      <a16:colId xmlns:a16="http://schemas.microsoft.com/office/drawing/2014/main" val="3147828909"/>
                    </a:ext>
                  </a:extLst>
                </a:gridCol>
                <a:gridCol w="2032000">
                  <a:extLst>
                    <a:ext uri="{9D8B030D-6E8A-4147-A177-3AD203B41FA5}">
                      <a16:colId xmlns:a16="http://schemas.microsoft.com/office/drawing/2014/main" val="564593476"/>
                    </a:ext>
                  </a:extLst>
                </a:gridCol>
              </a:tblGrid>
              <a:tr h="271780">
                <a:tc>
                  <a:txBody>
                    <a:bodyPr/>
                    <a:lstStyle/>
                    <a:p>
                      <a:r>
                        <a:rPr lang="zh-CN" altLang="en-US" dirty="0"/>
                        <a:t>逻辑视图</a:t>
                      </a:r>
                    </a:p>
                  </a:txBody>
                  <a:tcPr/>
                </a:tc>
                <a:tc>
                  <a:txBody>
                    <a:bodyPr/>
                    <a:lstStyle/>
                    <a:p>
                      <a:r>
                        <a:rPr lang="zh-CN" altLang="en-US" dirty="0"/>
                        <a:t>基于消息处理</a:t>
                      </a:r>
                    </a:p>
                  </a:txBody>
                  <a:tcPr/>
                </a:tc>
                <a:tc>
                  <a:txBody>
                    <a:bodyPr/>
                    <a:lstStyle/>
                    <a:p>
                      <a:r>
                        <a:rPr lang="zh-CN" altLang="en-US" dirty="0"/>
                        <a:t>服务描述</a:t>
                      </a:r>
                    </a:p>
                  </a:txBody>
                  <a:tcPr/>
                </a:tc>
                <a:extLst>
                  <a:ext uri="{0D108BD9-81ED-4DB2-BD59-A6C34878D82A}">
                    <a16:rowId xmlns:a16="http://schemas.microsoft.com/office/drawing/2014/main" val="1562053236"/>
                  </a:ext>
                </a:extLst>
              </a:tr>
              <a:tr h="554990">
                <a:tc>
                  <a:txBody>
                    <a:bodyPr/>
                    <a:lstStyle/>
                    <a:p>
                      <a:r>
                        <a:rPr lang="en-US" altLang="zh-CN" dirty="0"/>
                        <a:t>1. </a:t>
                      </a:r>
                      <a:r>
                        <a:rPr lang="zh-CN" altLang="en-US" dirty="0"/>
                        <a:t>实际程序、数据库、商业流程等的抽象逻辑视图</a:t>
                      </a:r>
                      <a:endParaRPr lang="en-US" altLang="zh-CN" dirty="0"/>
                    </a:p>
                    <a:p>
                      <a:r>
                        <a:rPr lang="en-US" altLang="zh-CN" dirty="0"/>
                        <a:t>2. </a:t>
                      </a:r>
                      <a:r>
                        <a:rPr lang="zh-CN" altLang="en-US" dirty="0"/>
                        <a:t>企业级操作</a:t>
                      </a:r>
                      <a:endParaRPr lang="en-US" altLang="zh-CN" dirty="0"/>
                    </a:p>
                    <a:p>
                      <a:r>
                        <a:rPr lang="en-US" altLang="zh-CN" dirty="0"/>
                        <a:t>3. </a:t>
                      </a:r>
                      <a:r>
                        <a:rPr lang="zh-CN" altLang="en-US" dirty="0"/>
                        <a:t>服务通过消息交换定义</a:t>
                      </a:r>
                    </a:p>
                  </a:txBody>
                  <a:tcPr/>
                </a:tc>
                <a:tc>
                  <a:txBody>
                    <a:bodyPr/>
                    <a:lstStyle/>
                    <a:p>
                      <a:r>
                        <a:rPr lang="en-US" altLang="zh-CN" dirty="0"/>
                        <a:t>1. </a:t>
                      </a:r>
                      <a:r>
                        <a:rPr lang="zh-CN" altLang="en-US" dirty="0"/>
                        <a:t>请求者与提供者不需要知道对方的内部实现</a:t>
                      </a:r>
                      <a:endParaRPr lang="en-US" altLang="zh-CN" dirty="0"/>
                    </a:p>
                    <a:p>
                      <a:r>
                        <a:rPr lang="en-US" altLang="zh-CN" dirty="0"/>
                        <a:t>2. </a:t>
                      </a:r>
                      <a:r>
                        <a:rPr lang="zh-CN" altLang="en-US" dirty="0"/>
                        <a:t>便于扩展和重构</a:t>
                      </a:r>
                      <a:endParaRPr lang="en-US" altLang="zh-CN" dirty="0"/>
                    </a:p>
                    <a:p>
                      <a:r>
                        <a:rPr lang="en-US" altLang="zh-CN" dirty="0"/>
                        <a:t>3. </a:t>
                      </a:r>
                      <a:r>
                        <a:rPr lang="zh-CN" altLang="en-US" dirty="0"/>
                        <a:t>对于请求者而言，服务被包装在消息处理代码中</a:t>
                      </a:r>
                    </a:p>
                  </a:txBody>
                  <a:tcPr/>
                </a:tc>
                <a:tc>
                  <a:txBody>
                    <a:bodyPr/>
                    <a:lstStyle/>
                    <a:p>
                      <a:r>
                        <a:rPr lang="en-US" altLang="zh-CN" dirty="0"/>
                        <a:t>1. </a:t>
                      </a:r>
                      <a:r>
                        <a:rPr lang="zh-CN" altLang="en-US" dirty="0"/>
                        <a:t>对外可访问服务只需描述对服务来说很重要的细节</a:t>
                      </a:r>
                      <a:endParaRPr lang="en-US" altLang="zh-CN" dirty="0"/>
                    </a:p>
                    <a:p>
                      <a:r>
                        <a:rPr lang="en-US" altLang="zh-CN" dirty="0"/>
                        <a:t>2. </a:t>
                      </a:r>
                      <a:r>
                        <a:rPr lang="zh-CN" altLang="en-US" dirty="0"/>
                        <a:t>统一的服务描述语言或协议</a:t>
                      </a:r>
                    </a:p>
                  </a:txBody>
                  <a:tcPr/>
                </a:tc>
                <a:extLst>
                  <a:ext uri="{0D108BD9-81ED-4DB2-BD59-A6C34878D82A}">
                    <a16:rowId xmlns:a16="http://schemas.microsoft.com/office/drawing/2014/main" val="3744822227"/>
                  </a:ext>
                </a:extLst>
              </a:tr>
            </a:tbl>
          </a:graphicData>
        </a:graphic>
      </p:graphicFrame>
      <p:sp>
        <p:nvSpPr>
          <p:cNvPr id="7" name="文本框 6"/>
          <p:cNvSpPr txBox="1"/>
          <p:nvPr/>
        </p:nvSpPr>
        <p:spPr>
          <a:xfrm>
            <a:off x="6794210" y="3398964"/>
            <a:ext cx="1512945" cy="923330"/>
          </a:xfrm>
          <a:prstGeom prst="rect">
            <a:avLst/>
          </a:prstGeom>
          <a:noFill/>
        </p:spPr>
        <p:txBody>
          <a:bodyPr wrap="square" rtlCol="0">
            <a:spAutoFit/>
          </a:bodyPr>
          <a:lstStyle/>
          <a:p>
            <a:r>
              <a:rPr lang="zh-CN" altLang="en-US" b="1" dirty="0">
                <a:latin typeface="楷体" panose="02010609060101010101" pitchFamily="49" charset="-122"/>
                <a:ea typeface="楷体" panose="02010609060101010101" pitchFamily="49" charset="-122"/>
              </a:rPr>
              <a:t>实例：</a:t>
            </a:r>
            <a:endParaRPr lang="en-US" altLang="zh-CN" b="1" dirty="0">
              <a:latin typeface="楷体" panose="02010609060101010101" pitchFamily="49" charset="-122"/>
              <a:ea typeface="楷体" panose="02010609060101010101" pitchFamily="49" charset="-122"/>
            </a:endParaRPr>
          </a:p>
          <a:p>
            <a:r>
              <a:rPr lang="en-US" altLang="zh-CN" dirty="0">
                <a:solidFill>
                  <a:srgbClr val="FF0000"/>
                </a:solidFill>
                <a:latin typeface="楷体" panose="02010609060101010101" pitchFamily="49" charset="-122"/>
                <a:ea typeface="楷体" panose="02010609060101010101" pitchFamily="49" charset="-122"/>
              </a:rPr>
              <a:t>REST</a:t>
            </a:r>
          </a:p>
          <a:p>
            <a:r>
              <a:rPr lang="en-US" altLang="zh-CN" dirty="0">
                <a:solidFill>
                  <a:srgbClr val="FF0000"/>
                </a:solidFill>
                <a:latin typeface="楷体" panose="02010609060101010101" pitchFamily="49" charset="-122"/>
                <a:ea typeface="楷体" panose="02010609060101010101" pitchFamily="49" charset="-122"/>
              </a:rPr>
              <a:t>Web Service</a:t>
            </a:r>
            <a:endParaRPr lang="zh-CN" altLang="en-US" dirty="0">
              <a:solidFill>
                <a:srgbClr val="FF0000"/>
              </a:solidFill>
              <a:latin typeface="楷体" panose="02010609060101010101" pitchFamily="49" charset="-122"/>
              <a:ea typeface="楷体" panose="02010609060101010101" pitchFamily="49" charset="-122"/>
            </a:endParaRPr>
          </a:p>
        </p:txBody>
      </p:sp>
      <p:sp>
        <p:nvSpPr>
          <p:cNvPr id="4" name="灯片编号占位符 3"/>
          <p:cNvSpPr>
            <a:spLocks noGrp="1"/>
          </p:cNvSpPr>
          <p:nvPr>
            <p:ph type="sldNum" sz="quarter" idx="12"/>
          </p:nvPr>
        </p:nvSpPr>
        <p:spPr/>
        <p:txBody>
          <a:bodyPr/>
          <a:lstStyle/>
          <a:p>
            <a:fld id="{60B2550D-72F3-4A8E-829C-1304F08F0036}" type="slidenum">
              <a:rPr lang="zh-CN" altLang="en-US" smtClean="0"/>
              <a:t>28</a:t>
            </a:fld>
            <a:endParaRPr lang="zh-CN" altLang="en-US"/>
          </a:p>
        </p:txBody>
      </p:sp>
    </p:spTree>
    <p:extLst>
      <p:ext uri="{BB962C8B-B14F-4D97-AF65-F5344CB8AC3E}">
        <p14:creationId xmlns:p14="http://schemas.microsoft.com/office/powerpoint/2010/main" val="3430531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管理中间件层</a:t>
            </a:r>
          </a:p>
        </p:txBody>
      </p:sp>
      <p:sp>
        <p:nvSpPr>
          <p:cNvPr id="3" name="内容占位符 2"/>
          <p:cNvSpPr>
            <a:spLocks noGrp="1"/>
          </p:cNvSpPr>
          <p:nvPr>
            <p:ph idx="1"/>
          </p:nvPr>
        </p:nvSpPr>
        <p:spPr/>
        <p:txBody>
          <a:bodyPr/>
          <a:lstStyle/>
          <a:p>
            <a:endParaRPr lang="zh-CN" altLang="en-US" dirty="0"/>
          </a:p>
        </p:txBody>
      </p:sp>
      <p:sp>
        <p:nvSpPr>
          <p:cNvPr id="4" name="矩形 3"/>
          <p:cNvSpPr/>
          <p:nvPr/>
        </p:nvSpPr>
        <p:spPr>
          <a:xfrm>
            <a:off x="430199" y="1987339"/>
            <a:ext cx="4127514" cy="1404938"/>
          </a:xfrm>
          <a:prstGeom prst="rect">
            <a:avLst/>
          </a:prstGeom>
          <a:solidFill>
            <a:schemeClr val="bg1">
              <a:lumMod val="8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 name="矩形 4"/>
          <p:cNvSpPr/>
          <p:nvPr/>
        </p:nvSpPr>
        <p:spPr>
          <a:xfrm>
            <a:off x="4605149" y="1987339"/>
            <a:ext cx="4127514" cy="1404938"/>
          </a:xfrm>
          <a:prstGeom prst="rect">
            <a:avLst/>
          </a:prstGeom>
          <a:solidFill>
            <a:schemeClr val="bg1">
              <a:lumMod val="8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矩形 5"/>
          <p:cNvSpPr/>
          <p:nvPr/>
        </p:nvSpPr>
        <p:spPr>
          <a:xfrm>
            <a:off x="4616035" y="3434993"/>
            <a:ext cx="4127514" cy="1404938"/>
          </a:xfrm>
          <a:prstGeom prst="rect">
            <a:avLst/>
          </a:prstGeom>
          <a:solidFill>
            <a:schemeClr val="bg1">
              <a:lumMod val="8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矩形 6"/>
          <p:cNvSpPr/>
          <p:nvPr/>
        </p:nvSpPr>
        <p:spPr>
          <a:xfrm>
            <a:off x="424287" y="3434993"/>
            <a:ext cx="4127514" cy="1404938"/>
          </a:xfrm>
          <a:prstGeom prst="rect">
            <a:avLst/>
          </a:prstGeom>
          <a:solidFill>
            <a:schemeClr val="bg1">
              <a:lumMod val="8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 name="Rectangle 11"/>
          <p:cNvSpPr>
            <a:spLocks noChangeArrowheads="1"/>
          </p:cNvSpPr>
          <p:nvPr/>
        </p:nvSpPr>
        <p:spPr bwMode="gray">
          <a:xfrm>
            <a:off x="527003" y="2032892"/>
            <a:ext cx="2980347" cy="1027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150000"/>
              </a:lnSpc>
            </a:pPr>
            <a:r>
              <a:rPr lang="zh-CN" altLang="en-US" sz="1350" dirty="0">
                <a:solidFill>
                  <a:prstClr val="black">
                    <a:lumMod val="65000"/>
                    <a:lumOff val="35000"/>
                  </a:prstClr>
                </a:solidFill>
                <a:latin typeface="微软雅黑" panose="020B0503020204020204" pitchFamily="34" charset="-122"/>
                <a:ea typeface="微软雅黑" panose="020B0503020204020204" pitchFamily="34" charset="-122"/>
              </a:rPr>
              <a:t>均衡使用云资源节点，检测节点故障并试图恢复或屏蔽之，并对资源的使用情况进行监视统计 </a:t>
            </a:r>
            <a:endParaRPr lang="en-US" altLang="zh-CN" sz="1350"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3152775" y="1987340"/>
            <a:ext cx="2855119" cy="2861072"/>
            <a:chOff x="4003675" y="1171575"/>
            <a:chExt cx="3806825" cy="3814763"/>
          </a:xfrm>
        </p:grpSpPr>
        <p:sp>
          <p:nvSpPr>
            <p:cNvPr id="11" name="AutoShape 5"/>
            <p:cNvSpPr>
              <a:spLocks noChangeArrowheads="1"/>
            </p:cNvSpPr>
            <p:nvPr/>
          </p:nvSpPr>
          <p:spPr bwMode="gray">
            <a:xfrm flipH="1">
              <a:off x="4003675" y="1171575"/>
              <a:ext cx="1873250" cy="1873250"/>
            </a:xfrm>
            <a:prstGeom prst="rtTriangle">
              <a:avLst/>
            </a:prstGeom>
            <a:solidFill>
              <a:srgbClr val="96C527"/>
            </a:solidFill>
            <a:ln>
              <a:noFill/>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zh-CN" altLang="en-US" sz="1350">
                <a:solidFill>
                  <a:prstClr val="black"/>
                </a:solidFill>
                <a:ea typeface="宋体" panose="02010600030101010101" pitchFamily="2" charset="-122"/>
              </a:endParaRPr>
            </a:p>
          </p:txBody>
        </p:sp>
        <p:sp>
          <p:nvSpPr>
            <p:cNvPr id="12" name="AutoShape 7"/>
            <p:cNvSpPr>
              <a:spLocks noChangeArrowheads="1"/>
            </p:cNvSpPr>
            <p:nvPr/>
          </p:nvSpPr>
          <p:spPr bwMode="gray">
            <a:xfrm>
              <a:off x="5935663" y="1171575"/>
              <a:ext cx="1873250" cy="1873250"/>
            </a:xfrm>
            <a:prstGeom prst="rtTriangle">
              <a:avLst/>
            </a:prstGeom>
            <a:solidFill>
              <a:schemeClr val="tx1">
                <a:lumMod val="75000"/>
                <a:lumOff val="25000"/>
              </a:schemeClr>
            </a:solidFill>
            <a:ln>
              <a:noFill/>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zh-CN" altLang="en-US" sz="1350">
                <a:solidFill>
                  <a:prstClr val="black"/>
                </a:solidFill>
                <a:ea typeface="宋体" panose="02010600030101010101" pitchFamily="2" charset="-122"/>
              </a:endParaRPr>
            </a:p>
          </p:txBody>
        </p:sp>
        <p:sp>
          <p:nvSpPr>
            <p:cNvPr id="13" name="AutoShape 8"/>
            <p:cNvSpPr>
              <a:spLocks noChangeArrowheads="1"/>
            </p:cNvSpPr>
            <p:nvPr/>
          </p:nvSpPr>
          <p:spPr bwMode="gray">
            <a:xfrm rot="5400000">
              <a:off x="5937250" y="3113088"/>
              <a:ext cx="1873250" cy="1873250"/>
            </a:xfrm>
            <a:prstGeom prst="rtTriangle">
              <a:avLst/>
            </a:prstGeom>
            <a:solidFill>
              <a:srgbClr val="96C527"/>
            </a:solidFill>
            <a:ln>
              <a:noFill/>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zh-CN" altLang="en-US" sz="1350">
                <a:solidFill>
                  <a:prstClr val="black"/>
                </a:solidFill>
                <a:ea typeface="宋体" panose="02010600030101010101" pitchFamily="2" charset="-122"/>
              </a:endParaRPr>
            </a:p>
          </p:txBody>
        </p:sp>
        <p:sp>
          <p:nvSpPr>
            <p:cNvPr id="14" name="AutoShape 9"/>
            <p:cNvSpPr>
              <a:spLocks noChangeArrowheads="1"/>
            </p:cNvSpPr>
            <p:nvPr/>
          </p:nvSpPr>
          <p:spPr bwMode="gray">
            <a:xfrm rot="16200000" flipH="1">
              <a:off x="4005263" y="3113088"/>
              <a:ext cx="1873250" cy="1873250"/>
            </a:xfrm>
            <a:prstGeom prst="rtTriangle">
              <a:avLst/>
            </a:prstGeom>
            <a:solidFill>
              <a:schemeClr val="tx1">
                <a:lumMod val="75000"/>
                <a:lumOff val="25000"/>
              </a:schemeClr>
            </a:solidFill>
            <a:ln>
              <a:noFill/>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zh-CN" altLang="en-US" sz="1350">
                <a:solidFill>
                  <a:prstClr val="black"/>
                </a:solidFill>
                <a:ea typeface="宋体" panose="02010600030101010101" pitchFamily="2" charset="-122"/>
              </a:endParaRPr>
            </a:p>
          </p:txBody>
        </p:sp>
        <p:sp>
          <p:nvSpPr>
            <p:cNvPr id="15" name="Rectangle 12"/>
            <p:cNvSpPr>
              <a:spLocks noChangeArrowheads="1"/>
            </p:cNvSpPr>
            <p:nvPr/>
          </p:nvSpPr>
          <p:spPr bwMode="gray">
            <a:xfrm>
              <a:off x="4414463" y="2523295"/>
              <a:ext cx="1577783"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zh-CN" altLang="en-US" b="1" dirty="0">
                  <a:solidFill>
                    <a:prstClr val="white"/>
                  </a:solidFill>
                  <a:latin typeface="微软雅黑" panose="020B0503020204020204" pitchFamily="34" charset="-122"/>
                </a:rPr>
                <a:t>资源管理 </a:t>
              </a:r>
              <a:endParaRPr lang="en-US" altLang="zh-CN" b="1" dirty="0">
                <a:solidFill>
                  <a:prstClr val="white"/>
                </a:solidFill>
                <a:latin typeface="微软雅黑" panose="020B0503020204020204" pitchFamily="34" charset="-122"/>
              </a:endParaRPr>
            </a:p>
          </p:txBody>
        </p:sp>
        <p:sp>
          <p:nvSpPr>
            <p:cNvPr id="16" name="Rectangle 13"/>
            <p:cNvSpPr>
              <a:spLocks noChangeArrowheads="1"/>
            </p:cNvSpPr>
            <p:nvPr/>
          </p:nvSpPr>
          <p:spPr bwMode="gray">
            <a:xfrm>
              <a:off x="5903162" y="2516824"/>
              <a:ext cx="1485879"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zh-CN" altLang="en-US" b="1" dirty="0">
                  <a:solidFill>
                    <a:srgbClr val="E7E6E6"/>
                  </a:solidFill>
                  <a:latin typeface="微软雅黑" panose="020B0503020204020204" pitchFamily="34" charset="-122"/>
                </a:rPr>
                <a:t>任务管理</a:t>
              </a:r>
              <a:endParaRPr lang="en-US" altLang="zh-CN" b="1" dirty="0">
                <a:solidFill>
                  <a:srgbClr val="E7E6E6"/>
                </a:solidFill>
                <a:latin typeface="微软雅黑" panose="020B0503020204020204" pitchFamily="34" charset="-122"/>
              </a:endParaRPr>
            </a:p>
          </p:txBody>
        </p:sp>
        <p:sp>
          <p:nvSpPr>
            <p:cNvPr id="17" name="Rectangle 14"/>
            <p:cNvSpPr>
              <a:spLocks noChangeArrowheads="1"/>
            </p:cNvSpPr>
            <p:nvPr/>
          </p:nvSpPr>
          <p:spPr bwMode="gray">
            <a:xfrm>
              <a:off x="5919532" y="3201234"/>
              <a:ext cx="1577783"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zh-CN" altLang="en-US" b="1" dirty="0">
                  <a:solidFill>
                    <a:prstClr val="white"/>
                  </a:solidFill>
                  <a:latin typeface="微软雅黑" panose="020B0503020204020204" pitchFamily="34" charset="-122"/>
                </a:rPr>
                <a:t>安全管理 </a:t>
              </a:r>
              <a:endParaRPr lang="en-US" altLang="zh-CN" b="1" dirty="0">
                <a:solidFill>
                  <a:prstClr val="white"/>
                </a:solidFill>
                <a:latin typeface="微软雅黑" panose="020B0503020204020204" pitchFamily="34" charset="-122"/>
              </a:endParaRPr>
            </a:p>
          </p:txBody>
        </p:sp>
        <p:sp>
          <p:nvSpPr>
            <p:cNvPr id="18" name="Rectangle 15"/>
            <p:cNvSpPr>
              <a:spLocks noChangeArrowheads="1"/>
            </p:cNvSpPr>
            <p:nvPr/>
          </p:nvSpPr>
          <p:spPr bwMode="gray">
            <a:xfrm>
              <a:off x="4412226" y="3175969"/>
              <a:ext cx="1577783"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zh-CN" altLang="en-US" b="1" dirty="0">
                  <a:solidFill>
                    <a:srgbClr val="E7E6E6"/>
                  </a:solidFill>
                  <a:latin typeface="微软雅黑" panose="020B0503020204020204" pitchFamily="34" charset="-122"/>
                </a:rPr>
                <a:t>用户管理</a:t>
              </a:r>
              <a:r>
                <a:rPr lang="zh-CN" altLang="en-US" b="1" dirty="0">
                  <a:solidFill>
                    <a:prstClr val="black"/>
                  </a:solidFill>
                  <a:latin typeface="微软雅黑" panose="020B0503020204020204" pitchFamily="34" charset="-122"/>
                </a:rPr>
                <a:t> </a:t>
              </a:r>
              <a:endParaRPr lang="en-US" altLang="zh-CN" b="1" dirty="0">
                <a:solidFill>
                  <a:prstClr val="black"/>
                </a:solidFill>
                <a:latin typeface="微软雅黑" panose="020B0503020204020204" pitchFamily="34" charset="-122"/>
              </a:endParaRPr>
            </a:p>
          </p:txBody>
        </p:sp>
      </p:grpSp>
      <p:sp>
        <p:nvSpPr>
          <p:cNvPr id="20" name="Rectangle 17"/>
          <p:cNvSpPr>
            <a:spLocks noChangeArrowheads="1"/>
          </p:cNvSpPr>
          <p:nvPr/>
        </p:nvSpPr>
        <p:spPr bwMode="gray">
          <a:xfrm>
            <a:off x="5770921" y="2015369"/>
            <a:ext cx="3009179"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150000"/>
              </a:lnSpc>
            </a:pPr>
            <a:r>
              <a:rPr lang="zh-CN" altLang="en-US" sz="1350" dirty="0">
                <a:solidFill>
                  <a:prstClr val="black">
                    <a:lumMod val="65000"/>
                    <a:lumOff val="35000"/>
                  </a:prstClr>
                </a:solidFill>
                <a:latin typeface="微软雅黑" panose="020B0503020204020204" pitchFamily="34" charset="-122"/>
                <a:ea typeface="微软雅黑" panose="020B0503020204020204" pitchFamily="34" charset="-122"/>
              </a:rPr>
              <a:t>执行用户或应用提交的任务，包括完 成用户任务映象（</a:t>
            </a:r>
            <a:r>
              <a:rPr lang="en-US" altLang="zh-CN" sz="1350" dirty="0">
                <a:solidFill>
                  <a:prstClr val="black">
                    <a:lumMod val="65000"/>
                    <a:lumOff val="35000"/>
                  </a:prstClr>
                </a:solidFill>
                <a:latin typeface="微软雅黑" panose="020B0503020204020204" pitchFamily="34" charset="-122"/>
                <a:ea typeface="微软雅黑" panose="020B0503020204020204" pitchFamily="34" charset="-122"/>
              </a:rPr>
              <a:t>Image</a:t>
            </a:r>
            <a:r>
              <a:rPr lang="zh-CN" altLang="en-US" sz="1350" dirty="0">
                <a:solidFill>
                  <a:prstClr val="black">
                    <a:lumMod val="65000"/>
                    <a:lumOff val="35000"/>
                  </a:prstClr>
                </a:solidFill>
                <a:latin typeface="微软雅黑" panose="020B0503020204020204" pitchFamily="34" charset="-122"/>
                <a:ea typeface="微软雅黑" panose="020B0503020204020204" pitchFamily="34" charset="-122"/>
              </a:rPr>
              <a:t>）的部署和管理、任务调度、任务执行、任务生   命期管理等 </a:t>
            </a:r>
            <a:endParaRPr lang="en-US" altLang="zh-CN" sz="135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21" name="Rectangle 18"/>
          <p:cNvSpPr>
            <a:spLocks noChangeArrowheads="1"/>
          </p:cNvSpPr>
          <p:nvPr/>
        </p:nvSpPr>
        <p:spPr bwMode="gray">
          <a:xfrm>
            <a:off x="449629" y="3413817"/>
            <a:ext cx="3120293"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150000"/>
              </a:lnSpc>
            </a:pPr>
            <a:r>
              <a:rPr lang="zh-CN" altLang="en-US" sz="1350" dirty="0">
                <a:solidFill>
                  <a:prstClr val="black">
                    <a:lumMod val="65000"/>
                    <a:lumOff val="35000"/>
                  </a:prstClr>
                </a:solidFill>
                <a:latin typeface="微软雅黑" panose="020B0503020204020204" pitchFamily="34" charset="-122"/>
                <a:ea typeface="微软雅黑" panose="020B0503020204020204" pitchFamily="34" charset="-122"/>
              </a:rPr>
              <a:t>实现云计算商业模式的一个必不可</a:t>
            </a:r>
            <a:endParaRPr lang="en-US" altLang="zh-CN" sz="1350" dirty="0">
              <a:solidFill>
                <a:prstClr val="black">
                  <a:lumMod val="65000"/>
                  <a:lumOff val="35000"/>
                </a:prstClr>
              </a:solidFill>
              <a:latin typeface="微软雅黑" panose="020B0503020204020204" pitchFamily="34" charset="-122"/>
              <a:ea typeface="微软雅黑" panose="020B0503020204020204" pitchFamily="34" charset="-122"/>
            </a:endParaRPr>
          </a:p>
          <a:p>
            <a:pPr>
              <a:lnSpc>
                <a:spcPct val="150000"/>
              </a:lnSpc>
            </a:pPr>
            <a:r>
              <a:rPr lang="zh-CN" altLang="en-US" sz="1350" dirty="0">
                <a:solidFill>
                  <a:prstClr val="black">
                    <a:lumMod val="65000"/>
                    <a:lumOff val="35000"/>
                  </a:prstClr>
                </a:solidFill>
                <a:latin typeface="微软雅黑" panose="020B0503020204020204" pitchFamily="34" charset="-122"/>
                <a:ea typeface="微软雅黑" panose="020B0503020204020204" pitchFamily="34" charset="-122"/>
              </a:rPr>
              <a:t>少的环节，包括提供用户交互接口、管理和识别用户身份、创建用户程序的执行环境、对用户的使用进行计费等 </a:t>
            </a:r>
            <a:endParaRPr lang="en-US" altLang="zh-CN" sz="135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22" name="Rectangle 19"/>
          <p:cNvSpPr>
            <a:spLocks noChangeArrowheads="1"/>
          </p:cNvSpPr>
          <p:nvPr/>
        </p:nvSpPr>
        <p:spPr bwMode="gray">
          <a:xfrm>
            <a:off x="5810749" y="3619569"/>
            <a:ext cx="2730273" cy="1027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150000"/>
              </a:lnSpc>
            </a:pPr>
            <a:r>
              <a:rPr lang="zh-CN" altLang="en-US" sz="1350" dirty="0">
                <a:solidFill>
                  <a:prstClr val="black">
                    <a:lumMod val="65000"/>
                    <a:lumOff val="35000"/>
                  </a:prstClr>
                </a:solidFill>
                <a:latin typeface="微软雅黑" panose="020B0503020204020204" pitchFamily="34" charset="-122"/>
                <a:ea typeface="微软雅黑" panose="020B0503020204020204" pitchFamily="34" charset="-122"/>
              </a:rPr>
              <a:t>保障云计算设施的整体安全，包括身份认证、访问授权、综合防护和安全审计等 </a:t>
            </a:r>
            <a:endParaRPr lang="en-US" altLang="zh-CN" sz="135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8" name="灯片编号占位符 7"/>
          <p:cNvSpPr>
            <a:spLocks noGrp="1"/>
          </p:cNvSpPr>
          <p:nvPr>
            <p:ph type="sldNum" sz="quarter" idx="12"/>
          </p:nvPr>
        </p:nvSpPr>
        <p:spPr/>
        <p:txBody>
          <a:bodyPr/>
          <a:lstStyle/>
          <a:p>
            <a:fld id="{60B2550D-72F3-4A8E-829C-1304F08F0036}" type="slidenum">
              <a:rPr lang="zh-CN" altLang="en-US" smtClean="0"/>
              <a:t>29</a:t>
            </a:fld>
            <a:endParaRPr lang="zh-CN" altLang="en-US"/>
          </a:p>
        </p:txBody>
      </p:sp>
    </p:spTree>
    <p:extLst>
      <p:ext uri="{BB962C8B-B14F-4D97-AF65-F5344CB8AC3E}">
        <p14:creationId xmlns:p14="http://schemas.microsoft.com/office/powerpoint/2010/main" val="4108175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4"/>
          <p:cNvSpPr txBox="1">
            <a:spLocks/>
          </p:cNvSpPr>
          <p:nvPr/>
        </p:nvSpPr>
        <p:spPr>
          <a:xfrm>
            <a:off x="522810" y="2781161"/>
            <a:ext cx="7831680" cy="746899"/>
          </a:xfrm>
          <a:prstGeom prst="rect">
            <a:avLst/>
          </a:prstGeom>
        </p:spPr>
        <p:txBody>
          <a:bodyPr vert="horz" lIns="91440" tIns="45720" rIns="91440" bIns="45720" rtlCol="0">
            <a:noAutofit/>
          </a:bodyPr>
          <a:lstStyle>
            <a:lvl1pPr marL="171450" indent="-171450" algn="l" defTabSz="685800" rtl="0" eaLnBrk="1" latinLnBrk="0" hangingPunct="1">
              <a:lnSpc>
                <a:spcPts val="2160"/>
              </a:lnSpc>
              <a:spcBef>
                <a:spcPts val="750"/>
              </a:spcBef>
              <a:buFont typeface="Arial" panose="020B0604020202020204" pitchFamily="34" charset="0"/>
              <a:buChar char="•"/>
              <a:defRPr sz="1650" b="0" kern="1200">
                <a:solidFill>
                  <a:schemeClr val="tx1"/>
                </a:solidFill>
                <a:latin typeface="微软雅黑" panose="020B0503020204020204" pitchFamily="34" charset="-122"/>
                <a:ea typeface="微软雅黑" panose="020B0503020204020204" pitchFamily="34" charset="-122"/>
                <a:cs typeface="+mn-cs"/>
              </a:defRPr>
            </a:lvl1pPr>
            <a:lvl2pPr marL="514350" indent="-171450" algn="l" defTabSz="685800" rtl="0" eaLnBrk="1" latinLnBrk="0" hangingPunct="1">
              <a:lnSpc>
                <a:spcPts val="2160"/>
              </a:lnSpc>
              <a:spcBef>
                <a:spcPts val="375"/>
              </a:spcBef>
              <a:buFont typeface="Arial" panose="020B0604020202020204" pitchFamily="34" charset="0"/>
              <a:buChar char="•"/>
              <a:defRPr sz="1500" b="0" kern="1200">
                <a:solidFill>
                  <a:schemeClr val="tx1"/>
                </a:solidFill>
                <a:latin typeface="微软雅黑" panose="020B0503020204020204" pitchFamily="34" charset="-122"/>
                <a:ea typeface="微软雅黑" panose="020B0503020204020204" pitchFamily="34" charset="-122"/>
                <a:cs typeface="+mn-cs"/>
              </a:defRPr>
            </a:lvl2pPr>
            <a:lvl3pPr marL="857250" indent="-171450" algn="l" defTabSz="685800" rtl="0" eaLnBrk="1" latinLnBrk="0" hangingPunct="1">
              <a:lnSpc>
                <a:spcPts val="2160"/>
              </a:lnSpc>
              <a:spcBef>
                <a:spcPts val="375"/>
              </a:spcBef>
              <a:buFont typeface="Arial" panose="020B0604020202020204" pitchFamily="34" charset="0"/>
              <a:buChar char="•"/>
              <a:defRPr sz="1500" b="0" kern="1200">
                <a:solidFill>
                  <a:schemeClr val="tx1"/>
                </a:solidFill>
                <a:latin typeface="微软雅黑" panose="020B0503020204020204" pitchFamily="34" charset="-122"/>
                <a:ea typeface="微软雅黑" panose="020B0503020204020204" pitchFamily="34" charset="-122"/>
                <a:cs typeface="+mn-cs"/>
              </a:defRPr>
            </a:lvl3pPr>
            <a:lvl4pPr marL="1200150" indent="-171450" algn="l" defTabSz="685800" rtl="0" eaLnBrk="1" latinLnBrk="0" hangingPunct="1">
              <a:lnSpc>
                <a:spcPts val="2160"/>
              </a:lnSpc>
              <a:spcBef>
                <a:spcPts val="375"/>
              </a:spcBef>
              <a:buFont typeface="Arial" panose="020B0604020202020204" pitchFamily="34" charset="0"/>
              <a:buChar char="•"/>
              <a:defRPr sz="1500" b="0" kern="1200">
                <a:solidFill>
                  <a:schemeClr val="tx1"/>
                </a:solidFill>
                <a:latin typeface="微软雅黑" panose="020B0503020204020204" pitchFamily="34" charset="-122"/>
                <a:ea typeface="微软雅黑" panose="020B0503020204020204" pitchFamily="34" charset="-122"/>
                <a:cs typeface="+mn-cs"/>
              </a:defRPr>
            </a:lvl4pPr>
            <a:lvl5pPr marL="1543050" indent="-171450" algn="l" defTabSz="685800" rtl="0" eaLnBrk="1" latinLnBrk="0" hangingPunct="1">
              <a:lnSpc>
                <a:spcPts val="2160"/>
              </a:lnSpc>
              <a:spcBef>
                <a:spcPts val="375"/>
              </a:spcBef>
              <a:buFont typeface="Arial" panose="020B0604020202020204" pitchFamily="34" charset="0"/>
              <a:buChar char="•"/>
              <a:defRPr sz="1500" b="0"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altLang="zh-CN" sz="3600" b="1" dirty="0">
                <a:solidFill>
                  <a:srgbClr val="6F0E6F"/>
                </a:solidFill>
                <a:cs typeface="Arial" panose="020B0604020202020204" pitchFamily="34" charset="0"/>
              </a:rPr>
              <a:t>1. </a:t>
            </a:r>
            <a:r>
              <a:rPr lang="zh-CN" altLang="en-US" sz="3600" b="1" dirty="0">
                <a:solidFill>
                  <a:srgbClr val="6F0E6F"/>
                </a:solidFill>
                <a:cs typeface="Arial" panose="020B0604020202020204" pitchFamily="34" charset="0"/>
              </a:rPr>
              <a:t>起源</a:t>
            </a:r>
          </a:p>
        </p:txBody>
      </p:sp>
      <p:sp>
        <p:nvSpPr>
          <p:cNvPr id="3" name="灯片编号占位符 2"/>
          <p:cNvSpPr>
            <a:spLocks noGrp="1"/>
          </p:cNvSpPr>
          <p:nvPr>
            <p:ph type="sldNum" sz="quarter" idx="12"/>
          </p:nvPr>
        </p:nvSpPr>
        <p:spPr/>
        <p:txBody>
          <a:bodyPr/>
          <a:lstStyle/>
          <a:p>
            <a:fld id="{60B2550D-72F3-4A8E-829C-1304F08F0036}" type="slidenum">
              <a:rPr lang="zh-CN" altLang="en-US" smtClean="0"/>
              <a:t>3</a:t>
            </a:fld>
            <a:endParaRPr lang="zh-CN" altLang="en-US"/>
          </a:p>
        </p:txBody>
      </p:sp>
    </p:spTree>
    <p:extLst>
      <p:ext uri="{BB962C8B-B14F-4D97-AF65-F5344CB8AC3E}">
        <p14:creationId xmlns:p14="http://schemas.microsoft.com/office/powerpoint/2010/main" val="5159654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IaaS</a:t>
            </a:r>
            <a:r>
              <a:rPr lang="zh-CN" altLang="en-US" dirty="0"/>
              <a:t>实现机制</a:t>
            </a:r>
          </a:p>
        </p:txBody>
      </p:sp>
      <p:pic>
        <p:nvPicPr>
          <p:cNvPr id="4" name="Picture 4" descr="1-4"/>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825240" y="1721538"/>
            <a:ext cx="5318760" cy="3780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20454" y="2554500"/>
            <a:ext cx="3138085" cy="307777"/>
          </a:xfrm>
          <a:prstGeom prst="rect">
            <a:avLst/>
          </a:prstGeom>
        </p:spPr>
        <p:txBody>
          <a:bodyPr wrap="square">
            <a:spAutoFit/>
          </a:bodyPr>
          <a:lstStyle/>
          <a:p>
            <a:r>
              <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rPr>
              <a:t>服务目录是用户可以访问的服务清单。</a:t>
            </a:r>
          </a:p>
        </p:txBody>
      </p:sp>
      <p:sp>
        <p:nvSpPr>
          <p:cNvPr id="6" name="矩形 5"/>
          <p:cNvSpPr/>
          <p:nvPr/>
        </p:nvSpPr>
        <p:spPr>
          <a:xfrm>
            <a:off x="420454" y="3098359"/>
            <a:ext cx="3138085" cy="523220"/>
          </a:xfrm>
          <a:prstGeom prst="rect">
            <a:avLst/>
          </a:prstGeom>
        </p:spPr>
        <p:txBody>
          <a:bodyPr wrap="square">
            <a:spAutoFit/>
          </a:bodyPr>
          <a:lstStyle/>
          <a:p>
            <a:r>
              <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rPr>
              <a:t>系统管理模块负责管理和分配所有可用的资源，其核心是负载均衡。</a:t>
            </a:r>
          </a:p>
        </p:txBody>
      </p:sp>
      <p:sp>
        <p:nvSpPr>
          <p:cNvPr id="7" name="矩形 6"/>
          <p:cNvSpPr/>
          <p:nvPr/>
        </p:nvSpPr>
        <p:spPr>
          <a:xfrm>
            <a:off x="420454" y="3857661"/>
            <a:ext cx="3138085" cy="523220"/>
          </a:xfrm>
          <a:prstGeom prst="rect">
            <a:avLst/>
          </a:prstGeom>
        </p:spPr>
        <p:txBody>
          <a:bodyPr wrap="square">
            <a:spAutoFit/>
          </a:bodyPr>
          <a:lstStyle/>
          <a:p>
            <a:r>
              <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rPr>
              <a:t>配置工具负责在分配的节点上</a:t>
            </a:r>
            <a:r>
              <a:rPr lang="zh-CN" altLang="en-US" sz="1400" dirty="0">
                <a:solidFill>
                  <a:srgbClr val="FF6699"/>
                </a:solidFill>
                <a:latin typeface="微软雅黑" panose="020B0503020204020204" pitchFamily="34" charset="-122"/>
                <a:ea typeface="微软雅黑" panose="020B0503020204020204" pitchFamily="34" charset="-122"/>
              </a:rPr>
              <a:t>准备任务运行环境。</a:t>
            </a:r>
          </a:p>
        </p:txBody>
      </p:sp>
      <p:sp>
        <p:nvSpPr>
          <p:cNvPr id="8" name="矩形 7"/>
          <p:cNvSpPr/>
          <p:nvPr/>
        </p:nvSpPr>
        <p:spPr>
          <a:xfrm>
            <a:off x="420453" y="4616963"/>
            <a:ext cx="3138085" cy="523220"/>
          </a:xfrm>
          <a:prstGeom prst="rect">
            <a:avLst/>
          </a:prstGeom>
        </p:spPr>
        <p:txBody>
          <a:bodyPr wrap="square">
            <a:spAutoFit/>
          </a:bodyPr>
          <a:lstStyle/>
          <a:p>
            <a:r>
              <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rPr>
              <a:t>监视统计模块负责监视节点的运行状态，并完成用户使用节点情况的统计。</a:t>
            </a:r>
          </a:p>
        </p:txBody>
      </p:sp>
      <p:sp>
        <p:nvSpPr>
          <p:cNvPr id="9" name="矩形 8"/>
          <p:cNvSpPr/>
          <p:nvPr/>
        </p:nvSpPr>
        <p:spPr>
          <a:xfrm>
            <a:off x="420455" y="1795198"/>
            <a:ext cx="3138085" cy="523220"/>
          </a:xfrm>
          <a:prstGeom prst="rect">
            <a:avLst/>
          </a:prstGeom>
        </p:spPr>
        <p:txBody>
          <a:bodyPr wrap="square">
            <a:spAutoFit/>
          </a:bodyPr>
          <a:lstStyle/>
          <a:p>
            <a:r>
              <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rPr>
              <a:t>用户交互接口向应用以</a:t>
            </a:r>
            <a:r>
              <a:rPr lang="en-US" altLang="zh-CN" sz="1400" dirty="0">
                <a:solidFill>
                  <a:prstClr val="black">
                    <a:lumMod val="75000"/>
                    <a:lumOff val="25000"/>
                  </a:prstClr>
                </a:solidFill>
                <a:latin typeface="微软雅黑" panose="020B0503020204020204" pitchFamily="34" charset="-122"/>
                <a:ea typeface="微软雅黑" panose="020B0503020204020204" pitchFamily="34" charset="-122"/>
              </a:rPr>
              <a:t>Web Services</a:t>
            </a:r>
            <a:r>
              <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rPr>
              <a:t>方式提供访问接口，获取用户需求。</a:t>
            </a:r>
          </a:p>
        </p:txBody>
      </p:sp>
      <p:sp>
        <p:nvSpPr>
          <p:cNvPr id="3" name="灯片编号占位符 2"/>
          <p:cNvSpPr>
            <a:spLocks noGrp="1"/>
          </p:cNvSpPr>
          <p:nvPr>
            <p:ph type="sldNum" sz="quarter" idx="12"/>
          </p:nvPr>
        </p:nvSpPr>
        <p:spPr/>
        <p:txBody>
          <a:bodyPr/>
          <a:lstStyle/>
          <a:p>
            <a:fld id="{60B2550D-72F3-4A8E-829C-1304F08F0036}" type="slidenum">
              <a:rPr lang="zh-CN" altLang="en-US" smtClean="0"/>
              <a:t>30</a:t>
            </a:fld>
            <a:endParaRPr lang="zh-CN" altLang="en-US"/>
          </a:p>
        </p:txBody>
      </p:sp>
    </p:spTree>
    <p:extLst>
      <p:ext uri="{BB962C8B-B14F-4D97-AF65-F5344CB8AC3E}">
        <p14:creationId xmlns:p14="http://schemas.microsoft.com/office/powerpoint/2010/main" val="37231695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云的</a:t>
            </a:r>
            <a:r>
              <a:rPr lang="zh-CN" altLang="en-US" dirty="0">
                <a:solidFill>
                  <a:srgbClr val="FF0000"/>
                </a:solidFill>
              </a:rPr>
              <a:t>部署模型</a:t>
            </a:r>
            <a:r>
              <a:rPr lang="zh-CN" altLang="en-US" dirty="0"/>
              <a:t>（</a:t>
            </a:r>
            <a:r>
              <a:rPr lang="en-US" altLang="zh-CN" dirty="0"/>
              <a:t>1</a:t>
            </a:r>
            <a:r>
              <a:rPr lang="zh-CN" altLang="en-US" dirty="0"/>
              <a:t>）</a:t>
            </a:r>
          </a:p>
        </p:txBody>
      </p:sp>
      <p:sp>
        <p:nvSpPr>
          <p:cNvPr id="5" name="Rectangle 2"/>
          <p:cNvSpPr>
            <a:spLocks/>
          </p:cNvSpPr>
          <p:nvPr/>
        </p:nvSpPr>
        <p:spPr bwMode="auto">
          <a:xfrm>
            <a:off x="420455" y="1172114"/>
            <a:ext cx="1265552" cy="349538"/>
          </a:xfrm>
          <a:prstGeom prst="rect">
            <a:avLst/>
          </a:prstGeom>
          <a:noFill/>
          <a:ln w="25400" cap="flat">
            <a:solidFill>
              <a:srgbClr val="0070C0"/>
            </a:solidFill>
            <a:prstDash val="solid"/>
            <a:miter lim="800000"/>
            <a:headEnd type="none" w="med" len="med"/>
            <a:tailEnd type="none" w="med" len="med"/>
          </a:ln>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zh-CN" altLang="en-US" sz="1800" dirty="0">
                <a:solidFill>
                  <a:srgbClr val="0070C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公有云</a:t>
            </a:r>
          </a:p>
        </p:txBody>
      </p:sp>
      <p:sp>
        <p:nvSpPr>
          <p:cNvPr id="6" name="Rectangle 3"/>
          <p:cNvSpPr>
            <a:spLocks/>
          </p:cNvSpPr>
          <p:nvPr/>
        </p:nvSpPr>
        <p:spPr bwMode="auto">
          <a:xfrm>
            <a:off x="420455" y="2359786"/>
            <a:ext cx="1259611" cy="349538"/>
          </a:xfrm>
          <a:prstGeom prst="rect">
            <a:avLst/>
          </a:prstGeom>
          <a:noFill/>
          <a:ln w="25400" cap="flat">
            <a:solidFill>
              <a:srgbClr val="0070C0"/>
            </a:solidFill>
            <a:prstDash val="solid"/>
            <a:miter lim="800000"/>
            <a:headEnd type="none" w="med" len="med"/>
            <a:tailEnd type="none" w="med" len="med"/>
          </a:ln>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zh-CN" altLang="en-US" sz="1800" dirty="0">
                <a:solidFill>
                  <a:srgbClr val="0070C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社区云</a:t>
            </a:r>
          </a:p>
        </p:txBody>
      </p:sp>
      <p:sp>
        <p:nvSpPr>
          <p:cNvPr id="7" name="Rectangle 4"/>
          <p:cNvSpPr>
            <a:spLocks/>
          </p:cNvSpPr>
          <p:nvPr/>
        </p:nvSpPr>
        <p:spPr bwMode="auto">
          <a:xfrm>
            <a:off x="420454" y="3681043"/>
            <a:ext cx="1271494" cy="349538"/>
          </a:xfrm>
          <a:prstGeom prst="rect">
            <a:avLst/>
          </a:prstGeom>
          <a:noFill/>
          <a:ln w="25400" cap="flat">
            <a:solidFill>
              <a:srgbClr val="0070C0"/>
            </a:solidFill>
            <a:prstDash val="solid"/>
            <a:miter lim="800000"/>
            <a:headEnd type="none" w="med" len="med"/>
            <a:tailEnd type="none" w="med" len="med"/>
          </a:ln>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zh-CN" altLang="en-US" sz="1800" dirty="0">
                <a:solidFill>
                  <a:srgbClr val="0070C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私有云</a:t>
            </a:r>
          </a:p>
        </p:txBody>
      </p:sp>
      <p:sp>
        <p:nvSpPr>
          <p:cNvPr id="8" name="Rectangle 5"/>
          <p:cNvSpPr>
            <a:spLocks/>
          </p:cNvSpPr>
          <p:nvPr/>
        </p:nvSpPr>
        <p:spPr bwMode="auto">
          <a:xfrm>
            <a:off x="445831" y="1583534"/>
            <a:ext cx="2167830" cy="412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r>
              <a:rPr lang="zh-CN" altLang="en-US" sz="1400" dirty="0">
                <a:latin typeface="微软雅黑" panose="020B0503020204020204" pitchFamily="34" charset="-122"/>
                <a:ea typeface="微软雅黑" panose="020B0503020204020204" pitchFamily="34" charset="-122"/>
              </a:rPr>
              <a:t>由第三方云提供者拥有的可公共访问的云环境</a:t>
            </a:r>
          </a:p>
        </p:txBody>
      </p:sp>
      <p:sp>
        <p:nvSpPr>
          <p:cNvPr id="9" name="Rectangle 6"/>
          <p:cNvSpPr>
            <a:spLocks/>
          </p:cNvSpPr>
          <p:nvPr/>
        </p:nvSpPr>
        <p:spPr bwMode="auto">
          <a:xfrm>
            <a:off x="420455" y="2851807"/>
            <a:ext cx="2193205" cy="412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r>
              <a:rPr lang="zh-CN" altLang="en-US" sz="1400" dirty="0">
                <a:latin typeface="微软雅黑" panose="020B0503020204020204" pitchFamily="34" charset="-122"/>
                <a:ea typeface="微软雅黑" panose="020B0503020204020204" pitchFamily="34" charset="-122"/>
              </a:rPr>
              <a:t>类似于公有云，但访问被限</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定为特定的云用户社区</a:t>
            </a:r>
          </a:p>
        </p:txBody>
      </p:sp>
      <p:sp>
        <p:nvSpPr>
          <p:cNvPr id="10" name="Rectangle 7"/>
          <p:cNvSpPr>
            <a:spLocks/>
          </p:cNvSpPr>
          <p:nvPr/>
        </p:nvSpPr>
        <p:spPr bwMode="auto">
          <a:xfrm>
            <a:off x="420454" y="4202885"/>
            <a:ext cx="2193206" cy="412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r>
              <a:rPr lang="zh-CN" altLang="en-US" sz="1400" dirty="0">
                <a:latin typeface="微软雅黑" panose="020B0503020204020204" pitchFamily="34" charset="-122"/>
                <a:ea typeface="微软雅黑" panose="020B0503020204020204" pitchFamily="34" charset="-122"/>
              </a:rPr>
              <a:t>由一家组织单独拥有，利用云计算技术来访问组织内部的</a:t>
            </a:r>
            <a:r>
              <a:rPr lang="en-US" altLang="zh-CN" sz="1400" dirty="0">
                <a:latin typeface="微软雅黑" panose="020B0503020204020204" pitchFamily="34" charset="-122"/>
                <a:ea typeface="微软雅黑" panose="020B0503020204020204" pitchFamily="34" charset="-122"/>
              </a:rPr>
              <a:t>IT</a:t>
            </a:r>
            <a:r>
              <a:rPr lang="zh-CN" altLang="en-US" sz="1400" dirty="0">
                <a:latin typeface="微软雅黑" panose="020B0503020204020204" pitchFamily="34" charset="-122"/>
                <a:ea typeface="微软雅黑" panose="020B0503020204020204" pitchFamily="34" charset="-122"/>
              </a:rPr>
              <a:t>资源</a:t>
            </a:r>
          </a:p>
        </p:txBody>
      </p:sp>
      <p:sp>
        <p:nvSpPr>
          <p:cNvPr id="11" name="Rectangle 3"/>
          <p:cNvSpPr>
            <a:spLocks/>
          </p:cNvSpPr>
          <p:nvPr/>
        </p:nvSpPr>
        <p:spPr bwMode="auto">
          <a:xfrm>
            <a:off x="420454" y="5002300"/>
            <a:ext cx="1259611" cy="349538"/>
          </a:xfrm>
          <a:prstGeom prst="rect">
            <a:avLst/>
          </a:prstGeom>
          <a:noFill/>
          <a:ln w="25400" cap="flat">
            <a:solidFill>
              <a:srgbClr val="0070C0"/>
            </a:solidFill>
            <a:prstDash val="solid"/>
            <a:miter lim="800000"/>
            <a:headEnd type="none" w="med" len="med"/>
            <a:tailEnd type="none" w="med" len="med"/>
          </a:ln>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zh-CN" altLang="en-US" sz="1800" dirty="0">
                <a:solidFill>
                  <a:srgbClr val="0070C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混合云</a:t>
            </a:r>
          </a:p>
        </p:txBody>
      </p:sp>
      <p:sp>
        <p:nvSpPr>
          <p:cNvPr id="12" name="Rectangle 6"/>
          <p:cNvSpPr>
            <a:spLocks/>
          </p:cNvSpPr>
          <p:nvPr/>
        </p:nvSpPr>
        <p:spPr bwMode="auto">
          <a:xfrm>
            <a:off x="420455" y="5437210"/>
            <a:ext cx="2193206" cy="412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r>
              <a:rPr lang="zh-CN" altLang="en-US" sz="1400" dirty="0">
                <a:latin typeface="微软雅黑" panose="020B0503020204020204" pitchFamily="34" charset="-122"/>
                <a:ea typeface="微软雅黑" panose="020B0503020204020204" pitchFamily="34" charset="-122"/>
              </a:rPr>
              <a:t>由两种或者更多不同云部署模型组成的云环境</a:t>
            </a:r>
          </a:p>
        </p:txBody>
      </p:sp>
      <p:pic>
        <p:nvPicPr>
          <p:cNvPr id="13" name="图片 12"/>
          <p:cNvPicPr>
            <a:picLocks noChangeAspect="1"/>
          </p:cNvPicPr>
          <p:nvPr/>
        </p:nvPicPr>
        <p:blipFill>
          <a:blip r:embed="rId3"/>
          <a:stretch>
            <a:fillRect/>
          </a:stretch>
        </p:blipFill>
        <p:spPr>
          <a:xfrm>
            <a:off x="2613660" y="1521652"/>
            <a:ext cx="6494328" cy="4231279"/>
          </a:xfrm>
          <a:prstGeom prst="rect">
            <a:avLst/>
          </a:prstGeom>
        </p:spPr>
      </p:pic>
      <p:sp>
        <p:nvSpPr>
          <p:cNvPr id="14" name="文本框 13"/>
          <p:cNvSpPr txBox="1"/>
          <p:nvPr/>
        </p:nvSpPr>
        <p:spPr>
          <a:xfrm>
            <a:off x="2625542" y="3555655"/>
            <a:ext cx="1054918" cy="307777"/>
          </a:xfrm>
          <a:prstGeom prst="rect">
            <a:avLst/>
          </a:prstGeom>
          <a:solidFill>
            <a:schemeClr val="bg1"/>
          </a:solidFill>
        </p:spPr>
        <p:txBody>
          <a:bodyPr wrap="square" rtlCol="0">
            <a:spAutoFit/>
          </a:bodyPr>
          <a:lstStyle/>
          <a:p>
            <a:pPr algn="ctr"/>
            <a:r>
              <a:rPr lang="zh-CN" altLang="en-US" sz="1400" dirty="0"/>
              <a:t>基本特征</a:t>
            </a:r>
          </a:p>
        </p:txBody>
      </p:sp>
      <p:sp>
        <p:nvSpPr>
          <p:cNvPr id="15" name="文本框 14"/>
          <p:cNvSpPr txBox="1"/>
          <p:nvPr/>
        </p:nvSpPr>
        <p:spPr>
          <a:xfrm>
            <a:off x="2625542" y="4848411"/>
            <a:ext cx="1054918" cy="307777"/>
          </a:xfrm>
          <a:prstGeom prst="rect">
            <a:avLst/>
          </a:prstGeom>
          <a:solidFill>
            <a:schemeClr val="bg1"/>
          </a:solidFill>
        </p:spPr>
        <p:txBody>
          <a:bodyPr wrap="square" rtlCol="0">
            <a:spAutoFit/>
          </a:bodyPr>
          <a:lstStyle/>
          <a:p>
            <a:pPr algn="ctr"/>
            <a:r>
              <a:rPr lang="zh-CN" altLang="en-US" sz="1400" dirty="0"/>
              <a:t>共同特征</a:t>
            </a:r>
          </a:p>
        </p:txBody>
      </p:sp>
      <p:sp>
        <p:nvSpPr>
          <p:cNvPr id="16" name="文本框 15"/>
          <p:cNvSpPr txBox="1"/>
          <p:nvPr/>
        </p:nvSpPr>
        <p:spPr>
          <a:xfrm>
            <a:off x="4287421" y="3655533"/>
            <a:ext cx="1586244" cy="139227"/>
          </a:xfrm>
          <a:prstGeom prst="rect">
            <a:avLst/>
          </a:prstGeom>
          <a:solidFill>
            <a:schemeClr val="bg1"/>
          </a:solidFill>
        </p:spPr>
        <p:txBody>
          <a:bodyPr wrap="square" tIns="0" bIns="0" rtlCol="0">
            <a:spAutoFit/>
          </a:bodyPr>
          <a:lstStyle/>
          <a:p>
            <a:pPr algn="ctr"/>
            <a:r>
              <a:rPr lang="zh-CN" altLang="en-US" sz="900" dirty="0"/>
              <a:t>网络接入</a:t>
            </a:r>
          </a:p>
        </p:txBody>
      </p:sp>
      <p:sp>
        <p:nvSpPr>
          <p:cNvPr id="17" name="文本框 16"/>
          <p:cNvSpPr txBox="1"/>
          <p:nvPr/>
        </p:nvSpPr>
        <p:spPr>
          <a:xfrm>
            <a:off x="4287421" y="3955887"/>
            <a:ext cx="1586244" cy="139227"/>
          </a:xfrm>
          <a:prstGeom prst="rect">
            <a:avLst/>
          </a:prstGeom>
          <a:solidFill>
            <a:schemeClr val="bg1"/>
          </a:solidFill>
        </p:spPr>
        <p:txBody>
          <a:bodyPr wrap="square" tIns="0" bIns="0" rtlCol="0">
            <a:spAutoFit/>
          </a:bodyPr>
          <a:lstStyle/>
          <a:p>
            <a:pPr algn="ctr"/>
            <a:r>
              <a:rPr lang="zh-CN" altLang="en-US" sz="900" dirty="0"/>
              <a:t>资源池</a:t>
            </a:r>
          </a:p>
        </p:txBody>
      </p:sp>
      <p:sp>
        <p:nvSpPr>
          <p:cNvPr id="18" name="文本框 17"/>
          <p:cNvSpPr txBox="1"/>
          <p:nvPr/>
        </p:nvSpPr>
        <p:spPr>
          <a:xfrm>
            <a:off x="6697704" y="3650452"/>
            <a:ext cx="1586244" cy="139227"/>
          </a:xfrm>
          <a:prstGeom prst="rect">
            <a:avLst/>
          </a:prstGeom>
          <a:solidFill>
            <a:schemeClr val="bg1"/>
          </a:solidFill>
        </p:spPr>
        <p:txBody>
          <a:bodyPr wrap="square" tIns="0" bIns="0" rtlCol="0">
            <a:spAutoFit/>
          </a:bodyPr>
          <a:lstStyle/>
          <a:p>
            <a:pPr algn="ctr"/>
            <a:r>
              <a:rPr lang="zh-CN" altLang="en-US" sz="900" dirty="0"/>
              <a:t>弹性化服务</a:t>
            </a:r>
          </a:p>
        </p:txBody>
      </p:sp>
      <p:sp>
        <p:nvSpPr>
          <p:cNvPr id="19" name="文本框 18"/>
          <p:cNvSpPr txBox="1"/>
          <p:nvPr/>
        </p:nvSpPr>
        <p:spPr>
          <a:xfrm>
            <a:off x="6697704" y="3955886"/>
            <a:ext cx="1586244" cy="139227"/>
          </a:xfrm>
          <a:prstGeom prst="rect">
            <a:avLst/>
          </a:prstGeom>
          <a:solidFill>
            <a:schemeClr val="bg1"/>
          </a:solidFill>
        </p:spPr>
        <p:txBody>
          <a:bodyPr wrap="square" tIns="0" bIns="0" rtlCol="0">
            <a:spAutoFit/>
          </a:bodyPr>
          <a:lstStyle/>
          <a:p>
            <a:pPr algn="ctr"/>
            <a:r>
              <a:rPr lang="zh-CN" altLang="en-US" sz="900" dirty="0"/>
              <a:t>计量服务</a:t>
            </a:r>
          </a:p>
        </p:txBody>
      </p:sp>
      <p:sp>
        <p:nvSpPr>
          <p:cNvPr id="3" name="灯片编号占位符 2"/>
          <p:cNvSpPr>
            <a:spLocks noGrp="1"/>
          </p:cNvSpPr>
          <p:nvPr>
            <p:ph type="sldNum" sz="quarter" idx="12"/>
          </p:nvPr>
        </p:nvSpPr>
        <p:spPr/>
        <p:txBody>
          <a:bodyPr/>
          <a:lstStyle/>
          <a:p>
            <a:fld id="{60B2550D-72F3-4A8E-829C-1304F08F0036}" type="slidenum">
              <a:rPr lang="zh-CN" altLang="en-US" smtClean="0"/>
              <a:t>31</a:t>
            </a:fld>
            <a:endParaRPr lang="zh-CN" altLang="en-US"/>
          </a:p>
        </p:txBody>
      </p:sp>
    </p:spTree>
    <p:extLst>
      <p:ext uri="{BB962C8B-B14F-4D97-AF65-F5344CB8AC3E}">
        <p14:creationId xmlns:p14="http://schemas.microsoft.com/office/powerpoint/2010/main" val="7510246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云部署模型（</a:t>
            </a:r>
            <a:r>
              <a:rPr lang="en-US" altLang="zh-CN" dirty="0"/>
              <a:t>2</a:t>
            </a:r>
            <a:r>
              <a:rPr lang="zh-CN" altLang="en-US" dirty="0"/>
              <a:t>）</a:t>
            </a:r>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590927" y="1188138"/>
            <a:ext cx="8131043" cy="4808802"/>
          </a:xfrm>
          <a:prstGeom prst="rect">
            <a:avLst/>
          </a:prstGeom>
        </p:spPr>
      </p:pic>
      <p:sp>
        <p:nvSpPr>
          <p:cNvPr id="5" name="灯片编号占位符 4"/>
          <p:cNvSpPr>
            <a:spLocks noGrp="1"/>
          </p:cNvSpPr>
          <p:nvPr>
            <p:ph type="sldNum" sz="quarter" idx="12"/>
          </p:nvPr>
        </p:nvSpPr>
        <p:spPr/>
        <p:txBody>
          <a:bodyPr/>
          <a:lstStyle/>
          <a:p>
            <a:fld id="{60B2550D-72F3-4A8E-829C-1304F08F0036}" type="slidenum">
              <a:rPr lang="zh-CN" altLang="en-US" smtClean="0"/>
              <a:t>32</a:t>
            </a:fld>
            <a:endParaRPr lang="zh-CN" altLang="en-US"/>
          </a:p>
        </p:txBody>
      </p:sp>
    </p:spTree>
    <p:extLst>
      <p:ext uri="{BB962C8B-B14F-4D97-AF65-F5344CB8AC3E}">
        <p14:creationId xmlns:p14="http://schemas.microsoft.com/office/powerpoint/2010/main" val="19669065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云计算的</a:t>
            </a:r>
            <a:r>
              <a:rPr lang="zh-CN" altLang="en-US" dirty="0">
                <a:solidFill>
                  <a:srgbClr val="FF0000"/>
                </a:solidFill>
              </a:rPr>
              <a:t>优势：经济性</a:t>
            </a:r>
          </a:p>
        </p:txBody>
      </p:sp>
      <p:sp>
        <p:nvSpPr>
          <p:cNvPr id="5" name="Rectangle 2"/>
          <p:cNvSpPr txBox="1">
            <a:spLocks noChangeArrowheads="1"/>
          </p:cNvSpPr>
          <p:nvPr/>
        </p:nvSpPr>
        <p:spPr bwMode="auto">
          <a:xfrm>
            <a:off x="897163" y="1290020"/>
            <a:ext cx="3420516" cy="411163"/>
          </a:xfrm>
          <a:prstGeom prst="rect">
            <a:avLst/>
          </a:prstGeom>
          <a:noFill/>
        </p:spPr>
        <p:txBody>
          <a:bodyPr vert="horz" lIns="91440" tIns="45720" rIns="91440" bIns="45720" numCol="1" rtlCol="0" anchor="ctr" anchorCtr="0" compatLnSpc="1">
            <a:prstTxWarp prst="textNoShape">
              <a:avLst/>
            </a:prstTxWarp>
            <a:normAutofit/>
          </a:bodyPr>
          <a:lstStyle>
            <a:lvl1pPr algn="l" defTabSz="685800" rtl="0" eaLnBrk="1" latinLnBrk="0" hangingPunct="1">
              <a:lnSpc>
                <a:spcPct val="90000"/>
              </a:lnSpc>
              <a:spcBef>
                <a:spcPct val="0"/>
              </a:spcBef>
              <a:buNone/>
              <a:defRPr sz="2700" kern="1200">
                <a:solidFill>
                  <a:srgbClr val="6A005F"/>
                </a:solidFill>
                <a:latin typeface="黑体" panose="02010609060101010101" pitchFamily="49" charset="-122"/>
                <a:ea typeface="黑体" panose="02010609060101010101" pitchFamily="49" charset="-122"/>
                <a:cs typeface="+mj-cs"/>
              </a:defRPr>
            </a:lvl1pPr>
          </a:lstStyle>
          <a:p>
            <a:pPr algn="ctr">
              <a:defRPr/>
            </a:pPr>
            <a:r>
              <a:rPr lang="zh-CN" altLang="en-US" sz="1400" spc="225" dirty="0">
                <a:solidFill>
                  <a:schemeClr val="tx1"/>
                </a:solidFill>
                <a:latin typeface="微软雅黑" panose="020B0503020204020204" pitchFamily="34" charset="-122"/>
                <a:ea typeface="微软雅黑" panose="020B0503020204020204" pitchFamily="34" charset="-122"/>
              </a:rPr>
              <a:t>全球企业</a:t>
            </a:r>
            <a:r>
              <a:rPr lang="en-US" altLang="zh-CN" sz="1400" spc="225" dirty="0">
                <a:solidFill>
                  <a:schemeClr val="tx1"/>
                </a:solidFill>
                <a:latin typeface="微软雅黑" panose="020B0503020204020204" pitchFamily="34" charset="-122"/>
                <a:ea typeface="微软雅黑" panose="020B0503020204020204" pitchFamily="34" charset="-122"/>
              </a:rPr>
              <a:t>IT</a:t>
            </a:r>
            <a:r>
              <a:rPr lang="zh-CN" altLang="en-US" sz="1400" spc="225" dirty="0">
                <a:solidFill>
                  <a:schemeClr val="tx1"/>
                </a:solidFill>
                <a:latin typeface="微软雅黑" panose="020B0503020204020204" pitchFamily="34" charset="-122"/>
                <a:ea typeface="微软雅黑" panose="020B0503020204020204" pitchFamily="34" charset="-122"/>
              </a:rPr>
              <a:t>开销发展趋势</a:t>
            </a:r>
          </a:p>
        </p:txBody>
      </p:sp>
      <p:pic>
        <p:nvPicPr>
          <p:cNvPr id="6" name="Picture 4" descr="9-1"/>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4920" y="1601274"/>
            <a:ext cx="3924447" cy="2223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5"/>
          <p:cNvSpPr txBox="1">
            <a:spLocks noChangeArrowheads="1"/>
          </p:cNvSpPr>
          <p:nvPr/>
        </p:nvSpPr>
        <p:spPr bwMode="auto">
          <a:xfrm>
            <a:off x="1096671" y="3794376"/>
            <a:ext cx="333414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lnSpc>
                <a:spcPct val="90000"/>
              </a:lnSpc>
              <a:spcBef>
                <a:spcPct val="20000"/>
              </a:spcBef>
              <a:buFont typeface="Arial" panose="020B0604020202020204" pitchFamily="34" charset="0"/>
              <a:buChar char="•"/>
              <a:defRPr sz="2300">
                <a:solidFill>
                  <a:schemeClr val="bg1"/>
                </a:solidFill>
                <a:latin typeface="Arial" panose="020B0604020202020204" pitchFamily="34" charset="0"/>
              </a:defRPr>
            </a:lvl1pPr>
            <a:lvl2pPr marL="742950" indent="-285750">
              <a:lnSpc>
                <a:spcPct val="90000"/>
              </a:lnSpc>
              <a:spcBef>
                <a:spcPct val="20000"/>
              </a:spcBef>
              <a:buFont typeface="Arial" panose="020B0604020202020204" pitchFamily="34" charset="0"/>
              <a:buChar char="•"/>
              <a:defRPr sz="2000">
                <a:solidFill>
                  <a:schemeClr val="bg1"/>
                </a:solidFill>
                <a:latin typeface="Arial" panose="020B0604020202020204" pitchFamily="34" charset="0"/>
              </a:defRPr>
            </a:lvl2pPr>
            <a:lvl3pPr marL="1143000" indent="-228600">
              <a:lnSpc>
                <a:spcPct val="90000"/>
              </a:lnSpc>
              <a:spcBef>
                <a:spcPct val="20000"/>
              </a:spcBef>
              <a:buFont typeface="Arial" panose="020B0604020202020204" pitchFamily="34" charset="0"/>
              <a:buChar char="•"/>
              <a:defRPr sz="2000">
                <a:solidFill>
                  <a:schemeClr val="bg1"/>
                </a:solidFill>
                <a:latin typeface="Arial" panose="020B0604020202020204" pitchFamily="34" charset="0"/>
              </a:defRPr>
            </a:lvl3pPr>
            <a:lvl4pPr marL="1600200" indent="-228600">
              <a:lnSpc>
                <a:spcPct val="90000"/>
              </a:lnSpc>
              <a:spcBef>
                <a:spcPct val="20000"/>
              </a:spcBef>
              <a:buFont typeface="Arial" panose="020B0604020202020204" pitchFamily="34" charset="0"/>
              <a:buChar char="•"/>
              <a:defRPr sz="2000">
                <a:solidFill>
                  <a:schemeClr val="bg1"/>
                </a:solidFill>
                <a:latin typeface="Arial" panose="020B0604020202020204" pitchFamily="34" charset="0"/>
              </a:defRPr>
            </a:lvl4pPr>
            <a:lvl5pPr marL="2057400" indent="-228600">
              <a:lnSpc>
                <a:spcPct val="90000"/>
              </a:lnSpc>
              <a:spcBef>
                <a:spcPct val="20000"/>
              </a:spcBef>
              <a:buFont typeface="Arial" panose="020B0604020202020204" pitchFamily="34" charset="0"/>
              <a:buChar char="•"/>
              <a:defRPr sz="2000">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Arial" panose="020B0604020202020204" pitchFamily="34" charset="0"/>
              </a:defRPr>
            </a:lvl9pPr>
          </a:lstStyle>
          <a:p>
            <a:pPr>
              <a:lnSpc>
                <a:spcPct val="100000"/>
              </a:lnSpc>
              <a:spcBef>
                <a:spcPct val="0"/>
              </a:spcBef>
              <a:buFontTx/>
              <a:buNone/>
            </a:pPr>
            <a:r>
              <a:rPr lang="en-US" altLang="zh-CN" sz="900" dirty="0">
                <a:solidFill>
                  <a:prstClr val="black">
                    <a:lumMod val="65000"/>
                    <a:lumOff val="35000"/>
                  </a:prstClr>
                </a:solidFill>
                <a:latin typeface="Segoe UI Semilight" panose="020B0402040204020203" pitchFamily="34" charset="0"/>
                <a:ea typeface="宋体" panose="02010600030101010101" pitchFamily="2" charset="-122"/>
                <a:cs typeface="Segoe UI Semilight" panose="020B0402040204020203" pitchFamily="34" charset="0"/>
              </a:rPr>
              <a:t>Source: IBM Corporate Strategy analysis of IDC data, Sept. 2007</a:t>
            </a:r>
          </a:p>
        </p:txBody>
      </p:sp>
      <p:grpSp>
        <p:nvGrpSpPr>
          <p:cNvPr id="56" name="组合 55"/>
          <p:cNvGrpSpPr/>
          <p:nvPr/>
        </p:nvGrpSpPr>
        <p:grpSpPr>
          <a:xfrm>
            <a:off x="576795" y="4409689"/>
            <a:ext cx="4061251" cy="1608540"/>
            <a:chOff x="4983933" y="3496860"/>
            <a:chExt cx="4190364" cy="1795237"/>
          </a:xfrm>
        </p:grpSpPr>
        <p:grpSp>
          <p:nvGrpSpPr>
            <p:cNvPr id="32" name="组合 31"/>
            <p:cNvGrpSpPr/>
            <p:nvPr/>
          </p:nvGrpSpPr>
          <p:grpSpPr>
            <a:xfrm>
              <a:off x="4983933" y="3496860"/>
              <a:ext cx="4190364" cy="1795237"/>
              <a:chOff x="1709358" y="1698171"/>
              <a:chExt cx="7692371" cy="3657600"/>
            </a:xfrm>
          </p:grpSpPr>
          <p:sp>
            <p:nvSpPr>
              <p:cNvPr id="33" name="圆角矩形 32"/>
              <p:cNvSpPr/>
              <p:nvPr/>
            </p:nvSpPr>
            <p:spPr>
              <a:xfrm>
                <a:off x="1709358" y="1698171"/>
                <a:ext cx="5832071" cy="3657600"/>
              </a:xfrm>
              <a:prstGeom prst="roundRect">
                <a:avLst>
                  <a:gd name="adj" fmla="val 10272"/>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prstClr val="white"/>
                  </a:solidFill>
                </a:endParaRPr>
              </a:p>
            </p:txBody>
          </p:sp>
          <p:sp>
            <p:nvSpPr>
              <p:cNvPr id="34" name="圆角矩形 33"/>
              <p:cNvSpPr/>
              <p:nvPr/>
            </p:nvSpPr>
            <p:spPr>
              <a:xfrm>
                <a:off x="2291620" y="1944912"/>
                <a:ext cx="1757652" cy="3120570"/>
              </a:xfrm>
              <a:prstGeom prst="roundRect">
                <a:avLst>
                  <a:gd name="adj" fmla="val 12597"/>
                </a:avLst>
              </a:prstGeom>
              <a:no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prstClr val="white"/>
                  </a:solidFill>
                </a:endParaRPr>
              </a:p>
            </p:txBody>
          </p:sp>
          <p:sp>
            <p:nvSpPr>
              <p:cNvPr id="35" name="文本框 34"/>
              <p:cNvSpPr txBox="1"/>
              <p:nvPr/>
            </p:nvSpPr>
            <p:spPr>
              <a:xfrm>
                <a:off x="1803934" y="2958226"/>
                <a:ext cx="677993" cy="1102583"/>
              </a:xfrm>
              <a:prstGeom prst="rect">
                <a:avLst/>
              </a:prstGeom>
              <a:solidFill>
                <a:schemeClr val="bg1">
                  <a:lumMod val="95000"/>
                </a:schemeClr>
              </a:solidFill>
            </p:spPr>
            <p:txBody>
              <a:bodyPr vert="eaVert" wrap="none" rtlCol="0">
                <a:spAutoFit/>
              </a:bodyPr>
              <a:lstStyle/>
              <a:p>
                <a:r>
                  <a:rPr lang="zh-CN" altLang="en-US" sz="1200" dirty="0">
                    <a:solidFill>
                      <a:prstClr val="black"/>
                    </a:solidFill>
                  </a:rPr>
                  <a:t> 成  本 </a:t>
                </a:r>
              </a:p>
            </p:txBody>
          </p:sp>
          <p:sp>
            <p:nvSpPr>
              <p:cNvPr id="36" name="圆角矩形 35"/>
              <p:cNvSpPr/>
              <p:nvPr/>
            </p:nvSpPr>
            <p:spPr>
              <a:xfrm>
                <a:off x="4865770" y="1944912"/>
                <a:ext cx="2329267" cy="3120570"/>
              </a:xfrm>
              <a:prstGeom prst="roundRect">
                <a:avLst>
                  <a:gd name="adj" fmla="val 12597"/>
                </a:avLst>
              </a:prstGeom>
              <a:no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prstClr val="white"/>
                  </a:solidFill>
                </a:endParaRPr>
              </a:p>
            </p:txBody>
          </p:sp>
          <p:sp>
            <p:nvSpPr>
              <p:cNvPr id="37" name="文本框 36"/>
              <p:cNvSpPr txBox="1"/>
              <p:nvPr/>
            </p:nvSpPr>
            <p:spPr>
              <a:xfrm>
                <a:off x="4517011" y="2517887"/>
                <a:ext cx="677993" cy="1899474"/>
              </a:xfrm>
              <a:prstGeom prst="rect">
                <a:avLst/>
              </a:prstGeom>
              <a:solidFill>
                <a:schemeClr val="bg1">
                  <a:lumMod val="95000"/>
                </a:schemeClr>
              </a:solidFill>
            </p:spPr>
            <p:txBody>
              <a:bodyPr vert="eaVert" wrap="none" rtlCol="0">
                <a:spAutoFit/>
              </a:bodyPr>
              <a:lstStyle/>
              <a:p>
                <a:r>
                  <a:rPr lang="zh-CN" altLang="en-US" sz="1200" dirty="0">
                    <a:solidFill>
                      <a:prstClr val="black"/>
                    </a:solidFill>
                  </a:rPr>
                  <a:t> 资源利用率 </a:t>
                </a:r>
              </a:p>
            </p:txBody>
          </p:sp>
          <p:sp>
            <p:nvSpPr>
              <p:cNvPr id="38" name="文本框 37"/>
              <p:cNvSpPr txBox="1"/>
              <p:nvPr/>
            </p:nvSpPr>
            <p:spPr>
              <a:xfrm>
                <a:off x="2250999" y="2482442"/>
                <a:ext cx="1374819" cy="533003"/>
              </a:xfrm>
              <a:prstGeom prst="rect">
                <a:avLst/>
              </a:prstGeom>
              <a:noFill/>
            </p:spPr>
            <p:txBody>
              <a:bodyPr wrap="none" rtlCol="0">
                <a:spAutoFit/>
              </a:bodyPr>
              <a:lstStyle/>
              <a:p>
                <a:r>
                  <a:rPr lang="zh-CN" altLang="en-US" sz="1050" dirty="0">
                    <a:solidFill>
                      <a:prstClr val="black"/>
                    </a:solidFill>
                  </a:rPr>
                  <a:t>硬件成本</a:t>
                </a:r>
              </a:p>
            </p:txBody>
          </p:sp>
          <p:sp>
            <p:nvSpPr>
              <p:cNvPr id="39" name="文本框 38"/>
              <p:cNvSpPr txBox="1"/>
              <p:nvPr/>
            </p:nvSpPr>
            <p:spPr>
              <a:xfrm>
                <a:off x="2250999" y="3307418"/>
                <a:ext cx="856907" cy="533003"/>
              </a:xfrm>
              <a:prstGeom prst="rect">
                <a:avLst/>
              </a:prstGeom>
              <a:noFill/>
            </p:spPr>
            <p:txBody>
              <a:bodyPr wrap="none" rtlCol="0">
                <a:spAutoFit/>
              </a:bodyPr>
              <a:lstStyle/>
              <a:p>
                <a:r>
                  <a:rPr lang="zh-CN" altLang="en-US" sz="1050" dirty="0">
                    <a:solidFill>
                      <a:prstClr val="black"/>
                    </a:solidFill>
                  </a:rPr>
                  <a:t>电价</a:t>
                </a:r>
              </a:p>
            </p:txBody>
          </p:sp>
          <p:sp>
            <p:nvSpPr>
              <p:cNvPr id="40" name="文本框 39"/>
              <p:cNvSpPr txBox="1"/>
              <p:nvPr/>
            </p:nvSpPr>
            <p:spPr>
              <a:xfrm>
                <a:off x="2250999" y="4146353"/>
                <a:ext cx="1374819" cy="533003"/>
              </a:xfrm>
              <a:prstGeom prst="rect">
                <a:avLst/>
              </a:prstGeom>
              <a:noFill/>
            </p:spPr>
            <p:txBody>
              <a:bodyPr wrap="none" rtlCol="0">
                <a:spAutoFit/>
              </a:bodyPr>
              <a:lstStyle/>
              <a:p>
                <a:r>
                  <a:rPr lang="zh-CN" altLang="en-US" sz="1050" dirty="0">
                    <a:solidFill>
                      <a:prstClr val="black"/>
                    </a:solidFill>
                  </a:rPr>
                  <a:t>管理费用</a:t>
                </a:r>
              </a:p>
            </p:txBody>
          </p:sp>
          <p:cxnSp>
            <p:nvCxnSpPr>
              <p:cNvPr id="41" name="直接箭头连接符 40"/>
              <p:cNvCxnSpPr/>
              <p:nvPr/>
            </p:nvCxnSpPr>
            <p:spPr>
              <a:xfrm>
                <a:off x="3581735" y="2409372"/>
                <a:ext cx="0" cy="578278"/>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a:off x="3581735" y="3190808"/>
                <a:ext cx="0" cy="578278"/>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3581735" y="4095716"/>
                <a:ext cx="0" cy="578278"/>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乘号 43"/>
              <p:cNvSpPr/>
              <p:nvPr/>
            </p:nvSpPr>
            <p:spPr>
              <a:xfrm>
                <a:off x="4094086" y="3190808"/>
                <a:ext cx="578277" cy="578278"/>
              </a:xfrm>
              <a:prstGeom prst="mathMultiply">
                <a:avLst>
                  <a:gd name="adj1" fmla="val 8461"/>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prstClr val="white"/>
                  </a:solidFill>
                </a:endParaRPr>
              </a:p>
            </p:txBody>
          </p:sp>
          <p:sp>
            <p:nvSpPr>
              <p:cNvPr id="45" name="矩形 44"/>
              <p:cNvSpPr/>
              <p:nvPr/>
            </p:nvSpPr>
            <p:spPr>
              <a:xfrm>
                <a:off x="5503546" y="2517885"/>
                <a:ext cx="348344" cy="2051202"/>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prstClr val="white"/>
                  </a:solidFill>
                </a:endParaRPr>
              </a:p>
            </p:txBody>
          </p:sp>
          <p:sp>
            <p:nvSpPr>
              <p:cNvPr id="46" name="矩形 45"/>
              <p:cNvSpPr/>
              <p:nvPr/>
            </p:nvSpPr>
            <p:spPr>
              <a:xfrm>
                <a:off x="6447785" y="2517885"/>
                <a:ext cx="348344" cy="2051202"/>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prstClr val="white"/>
                  </a:solidFill>
                </a:endParaRPr>
              </a:p>
            </p:txBody>
          </p:sp>
          <p:sp>
            <p:nvSpPr>
              <p:cNvPr id="47" name="矩形 46"/>
              <p:cNvSpPr/>
              <p:nvPr/>
            </p:nvSpPr>
            <p:spPr>
              <a:xfrm>
                <a:off x="5503546" y="4258066"/>
                <a:ext cx="348344" cy="311024"/>
              </a:xfrm>
              <a:prstGeom prst="rect">
                <a:avLst/>
              </a:prstGeom>
              <a:solidFill>
                <a:schemeClr val="tx1">
                  <a:lumMod val="75000"/>
                  <a:lumOff val="2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prstClr val="white"/>
                  </a:solidFill>
                </a:endParaRPr>
              </a:p>
            </p:txBody>
          </p:sp>
          <p:sp>
            <p:nvSpPr>
              <p:cNvPr id="48" name="矩形 47"/>
              <p:cNvSpPr/>
              <p:nvPr/>
            </p:nvSpPr>
            <p:spPr>
              <a:xfrm>
                <a:off x="6447785" y="2830287"/>
                <a:ext cx="348344" cy="1738805"/>
              </a:xfrm>
              <a:prstGeom prst="rect">
                <a:avLst/>
              </a:prstGeom>
              <a:solidFill>
                <a:srgbClr val="96C527"/>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prstClr val="white"/>
                  </a:solidFill>
                </a:endParaRPr>
              </a:p>
            </p:txBody>
          </p:sp>
          <p:sp>
            <p:nvSpPr>
              <p:cNvPr id="49" name="文本框 48"/>
              <p:cNvSpPr txBox="1"/>
              <p:nvPr/>
            </p:nvSpPr>
            <p:spPr>
              <a:xfrm>
                <a:off x="5038231" y="2037318"/>
                <a:ext cx="1368934" cy="533003"/>
              </a:xfrm>
              <a:prstGeom prst="rect">
                <a:avLst/>
              </a:prstGeom>
              <a:noFill/>
            </p:spPr>
            <p:txBody>
              <a:bodyPr wrap="none" rtlCol="0">
                <a:spAutoFit/>
              </a:bodyPr>
              <a:lstStyle/>
              <a:p>
                <a:r>
                  <a:rPr lang="en-US" altLang="zh-CN" sz="1050" dirty="0">
                    <a:solidFill>
                      <a:prstClr val="black"/>
                    </a:solidFill>
                  </a:rPr>
                  <a:t>10%~15%</a:t>
                </a:r>
                <a:endParaRPr lang="zh-CN" altLang="en-US" sz="1050" dirty="0">
                  <a:solidFill>
                    <a:prstClr val="black"/>
                  </a:solidFill>
                </a:endParaRPr>
              </a:p>
            </p:txBody>
          </p:sp>
          <p:sp>
            <p:nvSpPr>
              <p:cNvPr id="50" name="文本框 49"/>
              <p:cNvSpPr txBox="1"/>
              <p:nvPr/>
            </p:nvSpPr>
            <p:spPr>
              <a:xfrm>
                <a:off x="6241288" y="2037318"/>
                <a:ext cx="789227" cy="533003"/>
              </a:xfrm>
              <a:prstGeom prst="rect">
                <a:avLst/>
              </a:prstGeom>
              <a:noFill/>
            </p:spPr>
            <p:txBody>
              <a:bodyPr wrap="none" rtlCol="0">
                <a:spAutoFit/>
              </a:bodyPr>
              <a:lstStyle/>
              <a:p>
                <a:r>
                  <a:rPr lang="en-US" altLang="zh-CN" sz="1050" dirty="0">
                    <a:solidFill>
                      <a:prstClr val="black"/>
                    </a:solidFill>
                  </a:rPr>
                  <a:t>80%</a:t>
                </a:r>
                <a:endParaRPr lang="zh-CN" altLang="en-US" sz="1050" dirty="0">
                  <a:solidFill>
                    <a:prstClr val="black"/>
                  </a:solidFill>
                </a:endParaRPr>
              </a:p>
            </p:txBody>
          </p:sp>
          <p:sp>
            <p:nvSpPr>
              <p:cNvPr id="51" name="文本框 50"/>
              <p:cNvSpPr txBox="1"/>
              <p:nvPr/>
            </p:nvSpPr>
            <p:spPr>
              <a:xfrm>
                <a:off x="5823107" y="4744288"/>
                <a:ext cx="992272" cy="533003"/>
              </a:xfrm>
              <a:prstGeom prst="rect">
                <a:avLst/>
              </a:prstGeom>
              <a:solidFill>
                <a:schemeClr val="bg1">
                  <a:lumMod val="95000"/>
                </a:schemeClr>
              </a:solidFill>
            </p:spPr>
            <p:txBody>
              <a:bodyPr wrap="none" rtlCol="0">
                <a:spAutoFit/>
              </a:bodyPr>
              <a:lstStyle/>
              <a:p>
                <a:r>
                  <a:rPr lang="en-US" altLang="zh-CN" sz="1050" dirty="0">
                    <a:solidFill>
                      <a:prstClr val="black"/>
                    </a:solidFill>
                  </a:rPr>
                  <a:t>5~7</a:t>
                </a:r>
                <a:r>
                  <a:rPr lang="zh-CN" altLang="en-US" sz="1050" dirty="0">
                    <a:solidFill>
                      <a:prstClr val="black"/>
                    </a:solidFill>
                  </a:rPr>
                  <a:t>倍</a:t>
                </a:r>
              </a:p>
            </p:txBody>
          </p:sp>
          <p:sp>
            <p:nvSpPr>
              <p:cNvPr id="52" name="右箭头 51"/>
              <p:cNvSpPr/>
              <p:nvPr/>
            </p:nvSpPr>
            <p:spPr>
              <a:xfrm>
                <a:off x="7649359" y="3312653"/>
                <a:ext cx="492643" cy="461665"/>
              </a:xfrm>
              <a:prstGeom prst="rightArrow">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prstClr val="white"/>
                  </a:solidFill>
                </a:endParaRPr>
              </a:p>
            </p:txBody>
          </p:sp>
          <p:sp>
            <p:nvSpPr>
              <p:cNvPr id="54" name="文本框 53"/>
              <p:cNvSpPr txBox="1"/>
              <p:nvPr/>
            </p:nvSpPr>
            <p:spPr>
              <a:xfrm>
                <a:off x="7767954" y="3851851"/>
                <a:ext cx="1633775" cy="533003"/>
              </a:xfrm>
              <a:prstGeom prst="rect">
                <a:avLst/>
              </a:prstGeom>
              <a:noFill/>
            </p:spPr>
            <p:txBody>
              <a:bodyPr wrap="none" rtlCol="0">
                <a:spAutoFit/>
              </a:bodyPr>
              <a:lstStyle/>
              <a:p>
                <a:r>
                  <a:rPr lang="zh-CN" altLang="en-US" sz="1050" dirty="0">
                    <a:solidFill>
                      <a:prstClr val="black"/>
                    </a:solidFill>
                  </a:rPr>
                  <a:t>节约总成本</a:t>
                </a:r>
              </a:p>
            </p:txBody>
          </p:sp>
          <p:sp>
            <p:nvSpPr>
              <p:cNvPr id="59" name="文本框 58"/>
              <p:cNvSpPr txBox="1"/>
              <p:nvPr/>
            </p:nvSpPr>
            <p:spPr>
              <a:xfrm>
                <a:off x="8144730" y="3254799"/>
                <a:ext cx="993455" cy="577370"/>
              </a:xfrm>
              <a:prstGeom prst="rect">
                <a:avLst/>
              </a:prstGeom>
              <a:solidFill>
                <a:schemeClr val="bg1">
                  <a:lumMod val="95000"/>
                </a:schemeClr>
              </a:solidFill>
            </p:spPr>
            <p:txBody>
              <a:bodyPr wrap="none" rtlCol="0">
                <a:spAutoFit/>
              </a:bodyPr>
              <a:lstStyle/>
              <a:p>
                <a:r>
                  <a:rPr lang="en-US" altLang="zh-CN" sz="1050" dirty="0">
                    <a:solidFill>
                      <a:prstClr val="black"/>
                    </a:solidFill>
                  </a:rPr>
                  <a:t>&gt;30</a:t>
                </a:r>
                <a:r>
                  <a:rPr lang="zh-CN" altLang="en-US" sz="1050" dirty="0">
                    <a:solidFill>
                      <a:prstClr val="black"/>
                    </a:solidFill>
                  </a:rPr>
                  <a:t>倍</a:t>
                </a:r>
              </a:p>
            </p:txBody>
          </p:sp>
        </p:grpSp>
        <p:sp>
          <p:nvSpPr>
            <p:cNvPr id="55" name="文本框 54"/>
            <p:cNvSpPr txBox="1"/>
            <p:nvPr/>
          </p:nvSpPr>
          <p:spPr>
            <a:xfrm>
              <a:off x="5550366" y="4994443"/>
              <a:ext cx="555604" cy="261610"/>
            </a:xfrm>
            <a:prstGeom prst="rect">
              <a:avLst/>
            </a:prstGeom>
            <a:solidFill>
              <a:schemeClr val="bg1">
                <a:lumMod val="95000"/>
              </a:schemeClr>
            </a:solidFill>
          </p:spPr>
          <p:txBody>
            <a:bodyPr wrap="square" rtlCol="0">
              <a:spAutoFit/>
            </a:bodyPr>
            <a:lstStyle/>
            <a:p>
              <a:r>
                <a:rPr lang="en-US" altLang="zh-CN" sz="1050" dirty="0">
                  <a:solidFill>
                    <a:prstClr val="black"/>
                  </a:solidFill>
                </a:rPr>
                <a:t>5~7</a:t>
              </a:r>
              <a:r>
                <a:rPr lang="zh-CN" altLang="en-US" sz="1050" dirty="0">
                  <a:solidFill>
                    <a:prstClr val="black"/>
                  </a:solidFill>
                </a:rPr>
                <a:t>倍</a:t>
              </a:r>
            </a:p>
          </p:txBody>
        </p:sp>
      </p:grpSp>
      <p:sp>
        <p:nvSpPr>
          <p:cNvPr id="57" name="矩形 56"/>
          <p:cNvSpPr/>
          <p:nvPr/>
        </p:nvSpPr>
        <p:spPr>
          <a:xfrm>
            <a:off x="5339020" y="2155014"/>
            <a:ext cx="3307759" cy="307777"/>
          </a:xfrm>
          <a:prstGeom prst="rect">
            <a:avLst/>
          </a:prstGeom>
        </p:spPr>
        <p:txBody>
          <a:bodyPr wrap="square">
            <a:spAutoFit/>
          </a:bodyPr>
          <a:lstStyle/>
          <a:p>
            <a:r>
              <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rPr>
              <a:t>能耗接近硬件成本；管理成本线性增长。</a:t>
            </a:r>
          </a:p>
        </p:txBody>
      </p:sp>
      <p:sp>
        <p:nvSpPr>
          <p:cNvPr id="58" name="文本框 57"/>
          <p:cNvSpPr txBox="1"/>
          <p:nvPr/>
        </p:nvSpPr>
        <p:spPr>
          <a:xfrm>
            <a:off x="5650074" y="2801796"/>
            <a:ext cx="2685652" cy="1107996"/>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李开复</a:t>
            </a:r>
            <a:endParaRPr lang="en-US" altLang="zh-CN"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谷歌</a:t>
            </a:r>
            <a:r>
              <a:rPr lang="en-US" altLang="zh-CN" sz="1200" dirty="0">
                <a:latin typeface="微软雅黑" panose="020B0503020204020204" pitchFamily="34" charset="-122"/>
                <a:ea typeface="微软雅黑" panose="020B0503020204020204" pitchFamily="34" charset="-122"/>
              </a:rPr>
              <a:t>2008</a:t>
            </a:r>
            <a:r>
              <a:rPr lang="zh-CN" altLang="en-US" sz="1200" dirty="0">
                <a:latin typeface="微软雅黑" panose="020B0503020204020204" pitchFamily="34" charset="-122"/>
                <a:ea typeface="微软雅黑" panose="020B0503020204020204" pitchFamily="34" charset="-122"/>
              </a:rPr>
              <a:t>年花了</a:t>
            </a:r>
            <a:r>
              <a:rPr lang="en-US" altLang="zh-CN" sz="1200" dirty="0">
                <a:latin typeface="微软雅黑" panose="020B0503020204020204" pitchFamily="34" charset="-122"/>
                <a:ea typeface="微软雅黑" panose="020B0503020204020204" pitchFamily="34" charset="-122"/>
              </a:rPr>
              <a:t>16</a:t>
            </a:r>
            <a:r>
              <a:rPr lang="zh-CN" altLang="en-US" sz="1200" dirty="0">
                <a:latin typeface="微软雅黑" panose="020B0503020204020204" pitchFamily="34" charset="-122"/>
                <a:ea typeface="微软雅黑" panose="020B0503020204020204" pitchFamily="34" charset="-122"/>
              </a:rPr>
              <a:t>亿美元建设云计算数据中心，如果不采用云计算技术，要达到同样的效果，则需要</a:t>
            </a:r>
            <a:r>
              <a:rPr lang="en-US" altLang="zh-CN" sz="1200" dirty="0">
                <a:latin typeface="微软雅黑" panose="020B0503020204020204" pitchFamily="34" charset="-122"/>
                <a:ea typeface="微软雅黑" panose="020B0503020204020204" pitchFamily="34" charset="-122"/>
              </a:rPr>
              <a:t>640</a:t>
            </a:r>
            <a:r>
              <a:rPr lang="zh-CN" altLang="en-US" sz="1200" dirty="0">
                <a:latin typeface="微软雅黑" panose="020B0503020204020204" pitchFamily="34" charset="-122"/>
                <a:ea typeface="微软雅黑" panose="020B0503020204020204" pitchFamily="34" charset="-122"/>
              </a:rPr>
              <a:t>亿</a:t>
            </a:r>
          </a:p>
        </p:txBody>
      </p:sp>
      <p:pic>
        <p:nvPicPr>
          <p:cNvPr id="60" name="Picture 2" descr="å¨è¿éæå¥å¾çæè¿°"/>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1896" y="3989168"/>
            <a:ext cx="4262009" cy="2397381"/>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fld id="{60B2550D-72F3-4A8E-829C-1304F08F0036}" type="slidenum">
              <a:rPr lang="zh-CN" altLang="en-US" smtClean="0"/>
              <a:t>33</a:t>
            </a:fld>
            <a:endParaRPr lang="zh-CN" altLang="en-US"/>
          </a:p>
        </p:txBody>
      </p:sp>
    </p:spTree>
    <p:extLst>
      <p:ext uri="{BB962C8B-B14F-4D97-AF65-F5344CB8AC3E}">
        <p14:creationId xmlns:p14="http://schemas.microsoft.com/office/powerpoint/2010/main" val="22108515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rgbClr val="FF0000"/>
                </a:solidFill>
              </a:rPr>
              <a:t>云计算的其他优势</a:t>
            </a:r>
          </a:p>
        </p:txBody>
      </p:sp>
      <p:sp>
        <p:nvSpPr>
          <p:cNvPr id="3" name="内容占位符 2"/>
          <p:cNvSpPr>
            <a:spLocks noGrp="1"/>
          </p:cNvSpPr>
          <p:nvPr>
            <p:ph idx="1"/>
          </p:nvPr>
        </p:nvSpPr>
        <p:spPr>
          <a:xfrm>
            <a:off x="628650" y="1234441"/>
            <a:ext cx="5098972" cy="4770120"/>
          </a:xfrm>
        </p:spPr>
        <p:txBody>
          <a:bodyPr>
            <a:normAutofit/>
          </a:bodyPr>
          <a:lstStyle/>
          <a:p>
            <a:r>
              <a:rPr lang="zh-CN" altLang="en-US" dirty="0">
                <a:solidFill>
                  <a:srgbClr val="FF0000"/>
                </a:solidFill>
              </a:rPr>
              <a:t>可扩展性和可伸缩性</a:t>
            </a:r>
            <a:endParaRPr lang="en-US" altLang="zh-CN" dirty="0">
              <a:solidFill>
                <a:srgbClr val="FF0000"/>
              </a:solidFill>
            </a:endParaRPr>
          </a:p>
          <a:p>
            <a:pPr lvl="1"/>
            <a:r>
              <a:rPr lang="zh-CN" altLang="en-US" dirty="0"/>
              <a:t>类似个人笔记本电脑的单个虚拟机</a:t>
            </a:r>
            <a:endParaRPr lang="en-US" altLang="zh-CN" dirty="0"/>
          </a:p>
          <a:p>
            <a:pPr lvl="1"/>
            <a:r>
              <a:rPr lang="zh-CN" altLang="en-US" dirty="0"/>
              <a:t>组建超出想象的计算能力的集群</a:t>
            </a:r>
          </a:p>
          <a:p>
            <a:pPr lvl="2"/>
            <a:r>
              <a:rPr lang="zh-CN" altLang="en-US" dirty="0"/>
              <a:t>内存达到</a:t>
            </a:r>
            <a:r>
              <a:rPr lang="en-US" altLang="zh-CN" dirty="0"/>
              <a:t>40</a:t>
            </a:r>
            <a:r>
              <a:rPr lang="zh-CN" altLang="en-US" dirty="0"/>
              <a:t>万</a:t>
            </a:r>
            <a:r>
              <a:rPr lang="en-US" altLang="zh-CN" dirty="0"/>
              <a:t>GB</a:t>
            </a:r>
          </a:p>
          <a:p>
            <a:pPr lvl="2"/>
            <a:r>
              <a:rPr lang="zh-CN" altLang="en-US" dirty="0"/>
              <a:t>近似无上限的硬盘空间</a:t>
            </a:r>
          </a:p>
          <a:p>
            <a:pPr lvl="2"/>
            <a:r>
              <a:rPr lang="zh-CN" altLang="en-US" dirty="0"/>
              <a:t>快速完成</a:t>
            </a:r>
            <a:endParaRPr lang="en-US" altLang="zh-CN" dirty="0"/>
          </a:p>
          <a:p>
            <a:endParaRPr lang="en-US" altLang="zh-CN" dirty="0"/>
          </a:p>
          <a:p>
            <a:r>
              <a:rPr lang="zh-CN" altLang="en-US" dirty="0">
                <a:solidFill>
                  <a:srgbClr val="FF0000"/>
                </a:solidFill>
              </a:rPr>
              <a:t>虚拟化：模拟出符合用户需求的任何计算环境</a:t>
            </a:r>
          </a:p>
          <a:p>
            <a:r>
              <a:rPr lang="zh-CN" altLang="en-US" dirty="0">
                <a:solidFill>
                  <a:srgbClr val="FF0000"/>
                </a:solidFill>
              </a:rPr>
              <a:t>高可靠：多副本容错、计算节点同构可互换等措施</a:t>
            </a:r>
          </a:p>
          <a:p>
            <a:r>
              <a:rPr lang="zh-CN" altLang="en-US" dirty="0">
                <a:solidFill>
                  <a:srgbClr val="FF0000"/>
                </a:solidFill>
              </a:rPr>
              <a:t>管理简单：无需专职</a:t>
            </a:r>
            <a:r>
              <a:rPr lang="en-US" altLang="zh-CN" dirty="0">
                <a:solidFill>
                  <a:srgbClr val="FF0000"/>
                </a:solidFill>
              </a:rPr>
              <a:t>IT</a:t>
            </a:r>
            <a:r>
              <a:rPr lang="zh-CN" altLang="en-US" dirty="0">
                <a:solidFill>
                  <a:srgbClr val="FF0000"/>
                </a:solidFill>
              </a:rPr>
              <a:t>维护人员</a:t>
            </a:r>
          </a:p>
          <a:p>
            <a:r>
              <a:rPr lang="zh-CN" altLang="en-US" dirty="0">
                <a:solidFill>
                  <a:srgbClr val="FF0000"/>
                </a:solidFill>
              </a:rPr>
              <a:t>安全：专业的团队 </a:t>
            </a:r>
            <a:r>
              <a:rPr lang="en-US" altLang="zh-CN" dirty="0">
                <a:solidFill>
                  <a:srgbClr val="FF0000"/>
                </a:solidFill>
              </a:rPr>
              <a:t>+ </a:t>
            </a:r>
            <a:r>
              <a:rPr lang="zh-CN" altLang="en-US" dirty="0">
                <a:solidFill>
                  <a:srgbClr val="FF0000"/>
                </a:solidFill>
              </a:rPr>
              <a:t>严格的权限管理</a:t>
            </a:r>
          </a:p>
          <a:p>
            <a:endParaRPr lang="zh-CN" altLang="en-US" dirty="0"/>
          </a:p>
        </p:txBody>
      </p:sp>
      <p:sp>
        <p:nvSpPr>
          <p:cNvPr id="4" name="灯片编号占位符 3"/>
          <p:cNvSpPr>
            <a:spLocks noGrp="1"/>
          </p:cNvSpPr>
          <p:nvPr>
            <p:ph type="sldNum" sz="quarter" idx="12"/>
          </p:nvPr>
        </p:nvSpPr>
        <p:spPr/>
        <p:txBody>
          <a:bodyPr/>
          <a:lstStyle/>
          <a:p>
            <a:fld id="{0868E2E4-3A6E-4F12-93E5-90F94E9B2EA0}" type="slidenum">
              <a:rPr lang="zh-CN" altLang="en-US" smtClean="0"/>
              <a:t>34</a:t>
            </a:fld>
            <a:endParaRPr lang="zh-CN" altLang="en-US" dirty="0"/>
          </a:p>
        </p:txBody>
      </p:sp>
      <p:pic>
        <p:nvPicPr>
          <p:cNvPr id="5"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0558" y="1470436"/>
            <a:ext cx="1723430" cy="2482453"/>
          </a:xfrm>
          <a:prstGeom prst="rect">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pic>
      <p:sp>
        <p:nvSpPr>
          <p:cNvPr id="6" name="Rectangle 4"/>
          <p:cNvSpPr>
            <a:spLocks/>
          </p:cNvSpPr>
          <p:nvPr/>
        </p:nvSpPr>
        <p:spPr bwMode="auto">
          <a:xfrm>
            <a:off x="5727623" y="4109159"/>
            <a:ext cx="2905478" cy="1062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28574" bIns="0" anchor="ctr"/>
          <a:lstStyle>
            <a:lvl1pPr marL="39688"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nSpc>
                <a:spcPct val="150000"/>
              </a:lnSpc>
              <a:spcBef>
                <a:spcPts val="1266"/>
              </a:spcBef>
            </a:pPr>
            <a:r>
              <a:rPr lang="en-US" altLang="zh-CN" dirty="0">
                <a:latin typeface="微软雅黑" panose="020B0503020204020204" pitchFamily="34" charset="-122"/>
                <a:ea typeface="微软雅黑" panose="020B0503020204020204" pitchFamily="34" charset="-122"/>
                <a:sym typeface="Arial" panose="020B0604020202020204" pitchFamily="34" charset="0"/>
              </a:rPr>
              <a:t>《</a:t>
            </a:r>
            <a:r>
              <a:rPr lang="zh-CN" altLang="en-US" dirty="0">
                <a:latin typeface="微软雅黑" panose="020B0503020204020204" pitchFamily="34" charset="-122"/>
                <a:ea typeface="微软雅黑" panose="020B0503020204020204" pitchFamily="34" charset="-122"/>
                <a:sym typeface="Arial" panose="020B0604020202020204" pitchFamily="34" charset="0"/>
              </a:rPr>
              <a:t>纽约时报</a:t>
            </a:r>
            <a:r>
              <a:rPr lang="en-US" altLang="zh-CN" dirty="0">
                <a:latin typeface="微软雅黑" panose="020B0503020204020204" pitchFamily="34" charset="-122"/>
                <a:ea typeface="微软雅黑" panose="020B0503020204020204" pitchFamily="34" charset="-122"/>
                <a:sym typeface="Arial" panose="020B0604020202020204" pitchFamily="34" charset="0"/>
              </a:rPr>
              <a:t>》</a:t>
            </a:r>
            <a:r>
              <a:rPr lang="zh-CN" altLang="en-US" dirty="0">
                <a:latin typeface="微软雅黑" panose="020B0503020204020204" pitchFamily="34" charset="-122"/>
                <a:ea typeface="微软雅黑" panose="020B0503020204020204" pitchFamily="34" charset="-122"/>
                <a:sym typeface="Arial" panose="020B0604020202020204" pitchFamily="34" charset="0"/>
              </a:rPr>
              <a:t>使用亚马逊云计算服务在不到</a:t>
            </a:r>
            <a:r>
              <a:rPr lang="en-US" altLang="zh-CN" dirty="0">
                <a:latin typeface="微软雅黑" panose="020B0503020204020204" pitchFamily="34" charset="-122"/>
                <a:ea typeface="微软雅黑" panose="020B0503020204020204" pitchFamily="34" charset="-122"/>
                <a:sym typeface="Arial" panose="020B0604020202020204" pitchFamily="34" charset="0"/>
              </a:rPr>
              <a:t>24</a:t>
            </a:r>
            <a:r>
              <a:rPr lang="zh-CN" altLang="en-US" dirty="0">
                <a:latin typeface="微软雅黑" panose="020B0503020204020204" pitchFamily="34" charset="-122"/>
                <a:ea typeface="微软雅黑" panose="020B0503020204020204" pitchFamily="34" charset="-122"/>
                <a:sym typeface="Arial" panose="020B0604020202020204" pitchFamily="34" charset="0"/>
              </a:rPr>
              <a:t>个小时的时间里处理了</a:t>
            </a:r>
            <a:r>
              <a:rPr lang="en-US" altLang="zh-CN" dirty="0">
                <a:latin typeface="微软雅黑" panose="020B0503020204020204" pitchFamily="34" charset="-122"/>
                <a:ea typeface="微软雅黑" panose="020B0503020204020204" pitchFamily="34" charset="-122"/>
                <a:sym typeface="Arial" panose="020B0604020202020204" pitchFamily="34" charset="0"/>
              </a:rPr>
              <a:t>1100</a:t>
            </a:r>
            <a:r>
              <a:rPr lang="zh-CN" altLang="en-US" dirty="0">
                <a:latin typeface="微软雅黑" panose="020B0503020204020204" pitchFamily="34" charset="-122"/>
                <a:ea typeface="微软雅黑" panose="020B0503020204020204" pitchFamily="34" charset="-122"/>
                <a:sym typeface="Arial" panose="020B0604020202020204" pitchFamily="34" charset="0"/>
              </a:rPr>
              <a:t>万篇文章，累计花费</a:t>
            </a:r>
            <a:r>
              <a:rPr lang="en-US" altLang="zh-CN" dirty="0">
                <a:latin typeface="微软雅黑" panose="020B0503020204020204" pitchFamily="34" charset="-122"/>
                <a:ea typeface="微软雅黑" panose="020B0503020204020204" pitchFamily="34" charset="-122"/>
                <a:sym typeface="Arial" panose="020B0604020202020204" pitchFamily="34" charset="0"/>
              </a:rPr>
              <a:t>240</a:t>
            </a:r>
            <a:r>
              <a:rPr lang="zh-CN" altLang="en-US" dirty="0">
                <a:latin typeface="微软雅黑" panose="020B0503020204020204" pitchFamily="34" charset="-122"/>
                <a:ea typeface="微软雅黑" panose="020B0503020204020204" pitchFamily="34" charset="-122"/>
                <a:sym typeface="Arial" panose="020B0604020202020204" pitchFamily="34" charset="0"/>
              </a:rPr>
              <a:t>美元</a:t>
            </a:r>
          </a:p>
        </p:txBody>
      </p:sp>
    </p:spTree>
    <p:extLst>
      <p:ext uri="{BB962C8B-B14F-4D97-AF65-F5344CB8AC3E}">
        <p14:creationId xmlns:p14="http://schemas.microsoft.com/office/powerpoint/2010/main" val="18890625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云计算技术难点</a:t>
            </a:r>
          </a:p>
        </p:txBody>
      </p:sp>
      <p:sp>
        <p:nvSpPr>
          <p:cNvPr id="3" name="内容占位符 2"/>
          <p:cNvSpPr>
            <a:spLocks noGrp="1"/>
          </p:cNvSpPr>
          <p:nvPr>
            <p:ph idx="1"/>
          </p:nvPr>
        </p:nvSpPr>
        <p:spPr>
          <a:xfrm>
            <a:off x="628650" y="1234441"/>
            <a:ext cx="7886700" cy="5066832"/>
          </a:xfrm>
        </p:spPr>
        <p:txBody>
          <a:bodyPr>
            <a:normAutofit/>
          </a:bodyPr>
          <a:lstStyle/>
          <a:p>
            <a:r>
              <a:rPr lang="zh-CN" altLang="en-US" dirty="0"/>
              <a:t>数据中心安全控制</a:t>
            </a:r>
            <a:endParaRPr lang="en-US" altLang="zh-CN" dirty="0"/>
          </a:p>
          <a:p>
            <a:endParaRPr lang="en-US" altLang="zh-CN" dirty="0"/>
          </a:p>
          <a:p>
            <a:r>
              <a:rPr lang="zh-CN" altLang="en-US" dirty="0"/>
              <a:t>构建高度同构化的虚拟资源</a:t>
            </a:r>
            <a:endParaRPr lang="en-US" altLang="zh-CN" dirty="0"/>
          </a:p>
          <a:p>
            <a:endParaRPr lang="en-US" altLang="zh-CN" dirty="0"/>
          </a:p>
          <a:p>
            <a:r>
              <a:rPr lang="zh-CN" altLang="en-US" dirty="0"/>
              <a:t>高可用性的实现</a:t>
            </a:r>
            <a:r>
              <a:rPr lang="en-US" altLang="zh-CN" dirty="0"/>
              <a:t>——</a:t>
            </a:r>
            <a:r>
              <a:rPr lang="zh-CN" altLang="en-US" dirty="0"/>
              <a:t>资源管理</a:t>
            </a:r>
            <a:endParaRPr lang="en-US" altLang="zh-CN" dirty="0"/>
          </a:p>
          <a:p>
            <a:r>
              <a:rPr lang="zh-CN" altLang="en-US" dirty="0"/>
              <a:t>容错的实现</a:t>
            </a:r>
            <a:r>
              <a:rPr lang="en-US" altLang="zh-CN" dirty="0"/>
              <a:t>——</a:t>
            </a:r>
            <a:r>
              <a:rPr lang="zh-CN" altLang="en-US" dirty="0"/>
              <a:t>任务管理</a:t>
            </a:r>
            <a:endParaRPr lang="en-US" altLang="zh-CN" dirty="0"/>
          </a:p>
          <a:p>
            <a:r>
              <a:rPr lang="zh-CN" altLang="en-US" dirty="0"/>
              <a:t>节能（负载均衡）</a:t>
            </a:r>
            <a:r>
              <a:rPr lang="en-US" altLang="zh-CN" dirty="0"/>
              <a:t>——</a:t>
            </a:r>
            <a:r>
              <a:rPr lang="zh-CN" altLang="en-US" dirty="0"/>
              <a:t>任务管理</a:t>
            </a:r>
            <a:endParaRPr lang="en-US" altLang="zh-CN" dirty="0"/>
          </a:p>
          <a:p>
            <a:r>
              <a:rPr lang="zh-CN" altLang="en-US" dirty="0"/>
              <a:t>云安全与隐私保护</a:t>
            </a:r>
            <a:r>
              <a:rPr lang="en-US" altLang="zh-CN" dirty="0"/>
              <a:t>——</a:t>
            </a:r>
            <a:r>
              <a:rPr lang="zh-CN" altLang="en-US" dirty="0"/>
              <a:t>安全管理</a:t>
            </a:r>
            <a:endParaRPr lang="en-US" altLang="zh-CN" dirty="0"/>
          </a:p>
          <a:p>
            <a:endParaRPr lang="en-US" altLang="zh-CN" dirty="0"/>
          </a:p>
          <a:p>
            <a:pPr marL="0" indent="0">
              <a:buNone/>
            </a:pPr>
            <a:endParaRPr lang="en-US" altLang="zh-CN" dirty="0"/>
          </a:p>
        </p:txBody>
      </p:sp>
      <p:sp>
        <p:nvSpPr>
          <p:cNvPr id="4" name="灯片编号占位符 3"/>
          <p:cNvSpPr>
            <a:spLocks noGrp="1"/>
          </p:cNvSpPr>
          <p:nvPr>
            <p:ph type="sldNum" sz="quarter" idx="12"/>
          </p:nvPr>
        </p:nvSpPr>
        <p:spPr/>
        <p:txBody>
          <a:bodyPr/>
          <a:lstStyle/>
          <a:p>
            <a:fld id="{0868E2E4-3A6E-4F12-93E5-90F94E9B2EA0}" type="slidenum">
              <a:rPr lang="zh-CN" altLang="en-US" smtClean="0"/>
              <a:t>35</a:t>
            </a:fld>
            <a:endParaRPr lang="zh-CN" altLang="en-US" dirty="0"/>
          </a:p>
        </p:txBody>
      </p:sp>
      <p:sp>
        <p:nvSpPr>
          <p:cNvPr id="5" name="右大括号 4"/>
          <p:cNvSpPr/>
          <p:nvPr/>
        </p:nvSpPr>
        <p:spPr>
          <a:xfrm>
            <a:off x="3965109" y="2861304"/>
            <a:ext cx="182880" cy="1316990"/>
          </a:xfrm>
          <a:prstGeom prst="rightBrace">
            <a:avLst>
              <a:gd name="adj1" fmla="val 94444"/>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p:cNvSpPr txBox="1"/>
          <p:nvPr/>
        </p:nvSpPr>
        <p:spPr>
          <a:xfrm>
            <a:off x="4942840" y="3336409"/>
            <a:ext cx="1569660" cy="369332"/>
          </a:xfrm>
          <a:prstGeom prst="rect">
            <a:avLst/>
          </a:prstGeom>
          <a:noFill/>
        </p:spPr>
        <p:txBody>
          <a:bodyPr wrap="none" rtlCol="0">
            <a:spAutoFit/>
          </a:bodyPr>
          <a:lstStyle/>
          <a:p>
            <a:r>
              <a:rPr lang="zh-CN" altLang="en-US" dirty="0"/>
              <a:t>管理中间件层</a:t>
            </a:r>
          </a:p>
        </p:txBody>
      </p:sp>
      <p:sp>
        <p:nvSpPr>
          <p:cNvPr id="7" name="文本框 6"/>
          <p:cNvSpPr txBox="1"/>
          <p:nvPr/>
        </p:nvSpPr>
        <p:spPr>
          <a:xfrm>
            <a:off x="4942840" y="2002909"/>
            <a:ext cx="1107996" cy="369332"/>
          </a:xfrm>
          <a:prstGeom prst="rect">
            <a:avLst/>
          </a:prstGeom>
          <a:noFill/>
        </p:spPr>
        <p:txBody>
          <a:bodyPr wrap="none" rtlCol="0">
            <a:spAutoFit/>
          </a:bodyPr>
          <a:lstStyle/>
          <a:p>
            <a:r>
              <a:rPr lang="zh-CN" altLang="en-US" dirty="0"/>
              <a:t>资源池层</a:t>
            </a:r>
          </a:p>
        </p:txBody>
      </p:sp>
      <p:sp>
        <p:nvSpPr>
          <p:cNvPr id="8" name="文本框 7"/>
          <p:cNvSpPr txBox="1"/>
          <p:nvPr/>
        </p:nvSpPr>
        <p:spPr>
          <a:xfrm>
            <a:off x="4942840" y="1233834"/>
            <a:ext cx="1338828" cy="369332"/>
          </a:xfrm>
          <a:prstGeom prst="rect">
            <a:avLst/>
          </a:prstGeom>
          <a:noFill/>
        </p:spPr>
        <p:txBody>
          <a:bodyPr wrap="none" rtlCol="0">
            <a:spAutoFit/>
          </a:bodyPr>
          <a:lstStyle/>
          <a:p>
            <a:r>
              <a:rPr lang="zh-CN" altLang="en-US" dirty="0"/>
              <a:t>物理资源层</a:t>
            </a:r>
          </a:p>
        </p:txBody>
      </p:sp>
      <p:sp>
        <p:nvSpPr>
          <p:cNvPr id="9" name="右箭头 8"/>
          <p:cNvSpPr/>
          <p:nvPr/>
        </p:nvSpPr>
        <p:spPr>
          <a:xfrm>
            <a:off x="4424765" y="1329600"/>
            <a:ext cx="388705" cy="177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p:cNvSpPr/>
          <p:nvPr/>
        </p:nvSpPr>
        <p:spPr>
          <a:xfrm>
            <a:off x="4424764" y="2098675"/>
            <a:ext cx="388705" cy="177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4424764" y="3430899"/>
            <a:ext cx="388705" cy="177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文本框 11"/>
              <p:cNvSpPr txBox="1"/>
              <p:nvPr/>
            </p:nvSpPr>
            <p:spPr>
              <a:xfrm>
                <a:off x="1314220" y="4609293"/>
                <a:ext cx="6099170" cy="5673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sz="1400" i="1" dirty="0" smtClean="0">
                          <a:latin typeface="Cambria Math" panose="02040503050406030204" pitchFamily="18" charset="0"/>
                        </a:rPr>
                        <m:t>集群可用性</m:t>
                      </m:r>
                      <m:r>
                        <a:rPr lang="en-US" altLang="zh-CN" sz="1400" i="1" dirty="0">
                          <a:latin typeface="Cambria Math" panose="02040503050406030204" pitchFamily="18" charset="0"/>
                        </a:rPr>
                        <m:t>=</m:t>
                      </m:r>
                      <m:f>
                        <m:fPr>
                          <m:ctrlPr>
                            <a:rPr lang="en-US" altLang="zh-CN" sz="1400" i="1" dirty="0" smtClean="0">
                              <a:latin typeface="Cambria Math" panose="02040503050406030204" pitchFamily="18" charset="0"/>
                            </a:rPr>
                          </m:ctrlPr>
                        </m:fPr>
                        <m:num>
                          <m:r>
                            <a:rPr lang="en-US" altLang="zh-CN" sz="1400" b="0" i="1" dirty="0" smtClean="0">
                              <a:latin typeface="Cambria Math" panose="02040503050406030204" pitchFamily="18" charset="0"/>
                            </a:rPr>
                            <m:t>𝑀𝑇𝑇𝐹</m:t>
                          </m:r>
                          <m:r>
                            <a:rPr lang="en-US" altLang="zh-CN" sz="1400" b="0" i="1" dirty="0" smtClean="0">
                              <a:latin typeface="Cambria Math" panose="02040503050406030204" pitchFamily="18" charset="0"/>
                            </a:rPr>
                            <m:t>(</m:t>
                          </m:r>
                          <m:r>
                            <a:rPr lang="zh-CN" altLang="en-US" sz="1400" i="1" dirty="0">
                              <a:latin typeface="Cambria Math" panose="02040503050406030204" pitchFamily="18" charset="0"/>
                            </a:rPr>
                            <m:t>两个</m:t>
                          </m:r>
                          <m:r>
                            <a:rPr lang="zh-CN" altLang="en-US" sz="1400" i="1" dirty="0" smtClean="0">
                              <a:latin typeface="Cambria Math" panose="02040503050406030204" pitchFamily="18" charset="0"/>
                            </a:rPr>
                            <m:t>相邻</m:t>
                          </m:r>
                          <m:r>
                            <a:rPr lang="zh-CN" altLang="en-US" sz="1400" i="1" dirty="0">
                              <a:latin typeface="Cambria Math" panose="02040503050406030204" pitchFamily="18" charset="0"/>
                            </a:rPr>
                            <m:t>故障</m:t>
                          </m:r>
                          <m:r>
                            <a:rPr lang="zh-CN" altLang="en-US" sz="1400" i="1" dirty="0" smtClean="0">
                              <a:latin typeface="Cambria Math" panose="02040503050406030204" pitchFamily="18" charset="0"/>
                            </a:rPr>
                            <m:t>之间</m:t>
                          </m:r>
                          <m:r>
                            <a:rPr lang="zh-CN" altLang="en-US" sz="1400" i="1" dirty="0">
                              <a:latin typeface="Cambria Math" panose="02040503050406030204" pitchFamily="18" charset="0"/>
                            </a:rPr>
                            <m:t>的</m:t>
                          </m:r>
                          <m:r>
                            <a:rPr lang="zh-CN" altLang="en-US" sz="1400" i="1" dirty="0" smtClean="0">
                              <a:latin typeface="Cambria Math" panose="02040503050406030204" pitchFamily="18" charset="0"/>
                            </a:rPr>
                            <m:t>系统</m:t>
                          </m:r>
                          <m:r>
                            <a:rPr lang="zh-CN" altLang="en-US" sz="1400" i="1" dirty="0">
                              <a:latin typeface="Cambria Math" panose="02040503050406030204" pitchFamily="18" charset="0"/>
                            </a:rPr>
                            <m:t>平均</m:t>
                          </m:r>
                          <m:r>
                            <a:rPr lang="zh-CN" altLang="en-US" sz="1400" i="1" dirty="0" smtClean="0">
                              <a:latin typeface="Cambria Math" panose="02040503050406030204" pitchFamily="18" charset="0"/>
                            </a:rPr>
                            <m:t>正常</m:t>
                          </m:r>
                          <m:r>
                            <a:rPr lang="zh-CN" altLang="en-US" sz="1400" i="1" dirty="0">
                              <a:latin typeface="Cambria Math" panose="02040503050406030204" pitchFamily="18" charset="0"/>
                            </a:rPr>
                            <m:t>运行</m:t>
                          </m:r>
                          <m:r>
                            <a:rPr lang="zh-CN" altLang="en-US" sz="1400" i="1" dirty="0" smtClean="0">
                              <a:latin typeface="Cambria Math" panose="02040503050406030204" pitchFamily="18" charset="0"/>
                            </a:rPr>
                            <m:t>时间</m:t>
                          </m:r>
                          <m:r>
                            <a:rPr lang="en-US" altLang="zh-CN" sz="1400" b="0" i="1" dirty="0" smtClean="0">
                              <a:latin typeface="Cambria Math" panose="02040503050406030204" pitchFamily="18" charset="0"/>
                            </a:rPr>
                            <m:t>)</m:t>
                          </m:r>
                        </m:num>
                        <m:den>
                          <m:r>
                            <a:rPr lang="en-US" altLang="zh-CN" sz="1400" b="0" i="1" dirty="0" smtClean="0">
                              <a:latin typeface="Cambria Math" panose="02040503050406030204" pitchFamily="18" charset="0"/>
                            </a:rPr>
                            <m:t>𝑀𝑇𝑇𝐹</m:t>
                          </m:r>
                          <m:r>
                            <a:rPr lang="en-US" altLang="zh-CN" sz="1400" b="0" i="1" dirty="0" smtClean="0">
                              <a:latin typeface="Cambria Math" panose="02040503050406030204" pitchFamily="18" charset="0"/>
                            </a:rPr>
                            <m:t>+</m:t>
                          </m:r>
                          <m:r>
                            <a:rPr lang="en-US" altLang="zh-CN" sz="1400" b="0" i="1" dirty="0" smtClean="0">
                              <a:latin typeface="Cambria Math" panose="02040503050406030204" pitchFamily="18" charset="0"/>
                            </a:rPr>
                            <m:t>𝑀𝑇𝑇𝑅</m:t>
                          </m:r>
                          <m:r>
                            <a:rPr lang="en-US" altLang="zh-CN" sz="1400" b="0" i="1" dirty="0" smtClean="0">
                              <a:latin typeface="Cambria Math" panose="02040503050406030204" pitchFamily="18" charset="0"/>
                            </a:rPr>
                            <m:t>(</m:t>
                          </m:r>
                          <m:r>
                            <a:rPr lang="zh-CN" altLang="en-US" sz="1400" i="1" dirty="0">
                              <a:latin typeface="Cambria Math" panose="02040503050406030204" pitchFamily="18" charset="0"/>
                            </a:rPr>
                            <m:t>发生</m:t>
                          </m:r>
                          <m:r>
                            <a:rPr lang="zh-CN" altLang="en-US" sz="1400" i="1" dirty="0" smtClean="0">
                              <a:latin typeface="Cambria Math" panose="02040503050406030204" pitchFamily="18" charset="0"/>
                            </a:rPr>
                            <m:t>故障后</m:t>
                          </m:r>
                          <m:r>
                            <a:rPr lang="zh-CN" altLang="en-US" sz="1400" i="1" dirty="0">
                              <a:latin typeface="Cambria Math" panose="02040503050406030204" pitchFamily="18" charset="0"/>
                            </a:rPr>
                            <m:t>修复</m:t>
                          </m:r>
                          <m:r>
                            <a:rPr lang="zh-CN" altLang="en-US" sz="1400" i="1" dirty="0" smtClean="0">
                              <a:latin typeface="Cambria Math" panose="02040503050406030204" pitchFamily="18" charset="0"/>
                            </a:rPr>
                            <m:t>及</m:t>
                          </m:r>
                          <m:r>
                            <a:rPr lang="zh-CN" altLang="en-US" sz="1400" i="1" dirty="0">
                              <a:latin typeface="Cambria Math" panose="02040503050406030204" pitchFamily="18" charset="0"/>
                            </a:rPr>
                            <m:t>还原</m:t>
                          </m:r>
                          <m:r>
                            <a:rPr lang="zh-CN" altLang="en-US" sz="1400" i="1" dirty="0" smtClean="0">
                              <a:latin typeface="Cambria Math" panose="02040503050406030204" pitchFamily="18" charset="0"/>
                            </a:rPr>
                            <m:t>工作</m:t>
                          </m:r>
                          <m:r>
                            <a:rPr lang="zh-CN" altLang="en-US" sz="1400" i="1" dirty="0">
                              <a:latin typeface="Cambria Math" panose="02040503050406030204" pitchFamily="18" charset="0"/>
                            </a:rPr>
                            <m:t>状态</m:t>
                          </m:r>
                          <m:r>
                            <a:rPr lang="zh-CN" altLang="en-US" sz="1400" i="1" dirty="0" smtClean="0">
                              <a:latin typeface="Cambria Math" panose="02040503050406030204" pitchFamily="18" charset="0"/>
                            </a:rPr>
                            <m:t>的</m:t>
                          </m:r>
                          <m:r>
                            <a:rPr lang="zh-CN" altLang="en-US" sz="1400" i="1" dirty="0">
                              <a:latin typeface="Cambria Math" panose="02040503050406030204" pitchFamily="18" charset="0"/>
                            </a:rPr>
                            <m:t>平均</m:t>
                          </m:r>
                          <m:r>
                            <a:rPr lang="zh-CN" altLang="en-US" sz="1400" i="1" dirty="0" smtClean="0">
                              <a:latin typeface="Cambria Math" panose="02040503050406030204" pitchFamily="18" charset="0"/>
                            </a:rPr>
                            <m:t>时间</m:t>
                          </m:r>
                          <m:r>
                            <a:rPr lang="en-US" altLang="zh-CN" sz="1400" b="0" i="1" dirty="0" smtClean="0">
                              <a:latin typeface="Cambria Math" panose="02040503050406030204" pitchFamily="18" charset="0"/>
                            </a:rPr>
                            <m:t>)</m:t>
                          </m:r>
                        </m:den>
                      </m:f>
                    </m:oMath>
                  </m:oMathPara>
                </a14:m>
                <a:endParaRPr lang="zh-CN" altLang="en-US" sz="1400" dirty="0"/>
              </a:p>
            </p:txBody>
          </p:sp>
        </mc:Choice>
        <mc:Fallback xmlns="">
          <p:sp>
            <p:nvSpPr>
              <p:cNvPr id="12" name="文本框 11"/>
              <p:cNvSpPr txBox="1">
                <a:spLocks noRot="1" noChangeAspect="1" noMove="1" noResize="1" noEditPoints="1" noAdjustHandles="1" noChangeArrowheads="1" noChangeShapeType="1" noTextEdit="1"/>
              </p:cNvSpPr>
              <p:nvPr/>
            </p:nvSpPr>
            <p:spPr>
              <a:xfrm>
                <a:off x="1314220" y="4609293"/>
                <a:ext cx="6099170" cy="567399"/>
              </a:xfrm>
              <a:prstGeom prst="rect">
                <a:avLst/>
              </a:prstGeom>
              <a:blipFill>
                <a:blip r:embed="rId2"/>
                <a:stretch>
                  <a:fillRect/>
                </a:stretch>
              </a:blipFill>
            </p:spPr>
            <p:txBody>
              <a:bodyPr/>
              <a:lstStyle/>
              <a:p>
                <a:r>
                  <a:rPr lang="zh-CN" altLang="en-US">
                    <a:noFill/>
                  </a:rPr>
                  <a:t> </a:t>
                </a:r>
              </a:p>
            </p:txBody>
          </p:sp>
        </mc:Fallback>
      </mc:AlternateContent>
      <p:sp>
        <p:nvSpPr>
          <p:cNvPr id="13" name="文本框 12"/>
          <p:cNvSpPr txBox="1"/>
          <p:nvPr/>
        </p:nvSpPr>
        <p:spPr>
          <a:xfrm>
            <a:off x="1365020" y="5289704"/>
            <a:ext cx="6647974" cy="307777"/>
          </a:xfrm>
          <a:prstGeom prst="rect">
            <a:avLst/>
          </a:prstGeom>
          <a:noFill/>
        </p:spPr>
        <p:txBody>
          <a:bodyPr wrap="none" rtlCol="0">
            <a:spAutoFit/>
          </a:bodyPr>
          <a:lstStyle/>
          <a:p>
            <a:r>
              <a:rPr lang="zh-CN" altLang="en-US" sz="1400" dirty="0"/>
              <a:t>容错：当集群中的服务出现故障时，服务器集群上的程序执行不会被中端或挂起。</a:t>
            </a:r>
          </a:p>
        </p:txBody>
      </p:sp>
      <p:sp>
        <p:nvSpPr>
          <p:cNvPr id="14" name="文本框 13"/>
          <p:cNvSpPr txBox="1"/>
          <p:nvPr/>
        </p:nvSpPr>
        <p:spPr>
          <a:xfrm>
            <a:off x="1365020" y="5707587"/>
            <a:ext cx="2698175" cy="307777"/>
          </a:xfrm>
          <a:prstGeom prst="rect">
            <a:avLst/>
          </a:prstGeom>
          <a:noFill/>
        </p:spPr>
        <p:txBody>
          <a:bodyPr wrap="none" rtlCol="0">
            <a:spAutoFit/>
          </a:bodyPr>
          <a:lstStyle/>
          <a:p>
            <a:r>
              <a:rPr lang="zh-CN" altLang="en-US" sz="1400" dirty="0"/>
              <a:t>节能：任务调度；虚拟机调度。</a:t>
            </a:r>
          </a:p>
        </p:txBody>
      </p:sp>
      <p:sp>
        <p:nvSpPr>
          <p:cNvPr id="15" name="文本框 14"/>
          <p:cNvSpPr txBox="1"/>
          <p:nvPr/>
        </p:nvSpPr>
        <p:spPr>
          <a:xfrm>
            <a:off x="1365020" y="6125470"/>
            <a:ext cx="5934638" cy="307777"/>
          </a:xfrm>
          <a:prstGeom prst="rect">
            <a:avLst/>
          </a:prstGeom>
          <a:noFill/>
        </p:spPr>
        <p:txBody>
          <a:bodyPr wrap="none" rtlCol="0">
            <a:spAutoFit/>
          </a:bodyPr>
          <a:lstStyle/>
          <a:p>
            <a:r>
              <a:rPr lang="zh-CN" altLang="en-US" sz="1400" dirty="0"/>
              <a:t>安全：基础设施安全，平台安全，软件安全；数据完整性和隐私保护等。</a:t>
            </a:r>
          </a:p>
        </p:txBody>
      </p:sp>
    </p:spTree>
    <p:extLst>
      <p:ext uri="{BB962C8B-B14F-4D97-AF65-F5344CB8AC3E}">
        <p14:creationId xmlns:p14="http://schemas.microsoft.com/office/powerpoint/2010/main" val="4039748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animBg="1"/>
      <p:bldP spid="10" grpId="0" animBg="1"/>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风险与挑战</a:t>
            </a:r>
          </a:p>
        </p:txBody>
      </p:sp>
      <p:sp>
        <p:nvSpPr>
          <p:cNvPr id="3" name="内容占位符 2"/>
          <p:cNvSpPr>
            <a:spLocks noGrp="1"/>
          </p:cNvSpPr>
          <p:nvPr>
            <p:ph idx="1"/>
          </p:nvPr>
        </p:nvSpPr>
        <p:spPr>
          <a:xfrm>
            <a:off x="628650" y="1234441"/>
            <a:ext cx="7886700" cy="5066832"/>
          </a:xfrm>
        </p:spPr>
        <p:txBody>
          <a:bodyPr>
            <a:normAutofit/>
          </a:bodyPr>
          <a:lstStyle/>
          <a:p>
            <a:r>
              <a:rPr lang="zh-CN" altLang="en-US" dirty="0"/>
              <a:t>增加了安全漏洞</a:t>
            </a:r>
            <a:endParaRPr lang="en-US" altLang="zh-CN" dirty="0"/>
          </a:p>
          <a:p>
            <a:pPr lvl="1"/>
            <a:r>
              <a:rPr lang="zh-CN" altLang="en-US" dirty="0"/>
              <a:t>运程使用</a:t>
            </a:r>
            <a:r>
              <a:rPr lang="en-US" altLang="zh-CN" dirty="0"/>
              <a:t>IT</a:t>
            </a:r>
            <a:r>
              <a:rPr lang="zh-CN" altLang="en-US" dirty="0"/>
              <a:t>资源需要云用户将信任边界扩展到外部的云，建立这样的安全架构同时又不引入安全漏洞是非常困难的</a:t>
            </a:r>
            <a:endParaRPr lang="en-US" altLang="zh-CN" dirty="0"/>
          </a:p>
          <a:p>
            <a:pPr lvl="1"/>
            <a:r>
              <a:rPr lang="zh-CN" altLang="en-US" dirty="0"/>
              <a:t>重叠的信任边界和不断增加的数据曝光为恶意的云用户提供了更多的攻击</a:t>
            </a:r>
            <a:r>
              <a:rPr lang="en-US" altLang="zh-CN" dirty="0"/>
              <a:t>IT</a:t>
            </a:r>
            <a:r>
              <a:rPr lang="zh-CN" altLang="en-US" dirty="0"/>
              <a:t>资源、窃取或破坏企业数据的机会</a:t>
            </a:r>
            <a:endParaRPr lang="en-US" altLang="zh-CN" dirty="0"/>
          </a:p>
          <a:p>
            <a:pPr marL="457200" lvl="1" indent="0">
              <a:buNone/>
            </a:pPr>
            <a:endParaRPr lang="en-US" altLang="zh-CN" dirty="0"/>
          </a:p>
          <a:p>
            <a:r>
              <a:rPr lang="zh-CN" altLang="en-US" dirty="0"/>
              <a:t>降低了运营管理控制</a:t>
            </a:r>
            <a:endParaRPr lang="en-US" altLang="zh-CN" dirty="0"/>
          </a:p>
          <a:p>
            <a:pPr lvl="1"/>
            <a:r>
              <a:rPr lang="zh-CN" altLang="en-US" dirty="0"/>
              <a:t>云用户对云资源的管理控制低于对企业内部</a:t>
            </a:r>
            <a:r>
              <a:rPr lang="en-US" altLang="zh-CN" dirty="0"/>
              <a:t>IT</a:t>
            </a:r>
            <a:r>
              <a:rPr lang="zh-CN" altLang="en-US" dirty="0"/>
              <a:t>资源的管理控制</a:t>
            </a:r>
            <a:endParaRPr lang="en-US" altLang="zh-CN" dirty="0"/>
          </a:p>
          <a:p>
            <a:pPr lvl="2"/>
            <a:r>
              <a:rPr lang="zh-CN" altLang="en-US" dirty="0"/>
              <a:t>云提供者可能不遵守它发布的云服务保证</a:t>
            </a:r>
            <a:endParaRPr lang="en-US" altLang="zh-CN" dirty="0"/>
          </a:p>
          <a:p>
            <a:pPr lvl="2"/>
            <a:r>
              <a:rPr lang="zh-CN" altLang="en-US" dirty="0"/>
              <a:t>云用户和云提供者之间较长的地理距离可能需要更多的网络跳数，会带来延迟波动和带宽受限</a:t>
            </a:r>
            <a:endParaRPr lang="en-US" altLang="zh-CN" dirty="0"/>
          </a:p>
        </p:txBody>
      </p:sp>
      <p:sp>
        <p:nvSpPr>
          <p:cNvPr id="4" name="灯片编号占位符 3"/>
          <p:cNvSpPr>
            <a:spLocks noGrp="1"/>
          </p:cNvSpPr>
          <p:nvPr>
            <p:ph type="sldNum" sz="quarter" idx="12"/>
          </p:nvPr>
        </p:nvSpPr>
        <p:spPr/>
        <p:txBody>
          <a:bodyPr/>
          <a:lstStyle/>
          <a:p>
            <a:fld id="{0868E2E4-3A6E-4F12-93E5-90F94E9B2EA0}" type="slidenum">
              <a:rPr lang="zh-CN" altLang="en-US" smtClean="0"/>
              <a:t>36</a:t>
            </a:fld>
            <a:endParaRPr lang="zh-CN" altLang="en-US" dirty="0"/>
          </a:p>
        </p:txBody>
      </p:sp>
    </p:spTree>
    <p:extLst>
      <p:ext uri="{BB962C8B-B14F-4D97-AF65-F5344CB8AC3E}">
        <p14:creationId xmlns:p14="http://schemas.microsoft.com/office/powerpoint/2010/main" val="37916875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风险与挑战</a:t>
            </a:r>
          </a:p>
        </p:txBody>
      </p:sp>
      <p:sp>
        <p:nvSpPr>
          <p:cNvPr id="3" name="内容占位符 2"/>
          <p:cNvSpPr>
            <a:spLocks noGrp="1"/>
          </p:cNvSpPr>
          <p:nvPr>
            <p:ph idx="1"/>
          </p:nvPr>
        </p:nvSpPr>
        <p:spPr>
          <a:xfrm>
            <a:off x="628650" y="1234441"/>
            <a:ext cx="7886700" cy="5066832"/>
          </a:xfrm>
        </p:spPr>
        <p:txBody>
          <a:bodyPr>
            <a:normAutofit/>
          </a:bodyPr>
          <a:lstStyle/>
          <a:p>
            <a:pPr algn="just"/>
            <a:r>
              <a:rPr lang="zh-CN" altLang="en-US" dirty="0"/>
              <a:t>云提供者之间有限的可移植性</a:t>
            </a:r>
            <a:endParaRPr lang="en-US" altLang="zh-CN" dirty="0"/>
          </a:p>
          <a:p>
            <a:pPr lvl="1" algn="just"/>
            <a:r>
              <a:rPr lang="zh-CN" altLang="en-US" dirty="0"/>
              <a:t>由于缺乏行业标准，不同的云提供者提供的服务存在较大差异</a:t>
            </a:r>
            <a:endParaRPr lang="en-US" altLang="zh-CN" dirty="0"/>
          </a:p>
          <a:p>
            <a:pPr marL="457200" lvl="1" indent="0" algn="just">
              <a:buNone/>
            </a:pPr>
            <a:endParaRPr lang="en-US" altLang="zh-CN" dirty="0"/>
          </a:p>
          <a:p>
            <a:pPr algn="just"/>
            <a:r>
              <a:rPr lang="zh-CN" altLang="en-US" dirty="0"/>
              <a:t>多地区法规和法律问题</a:t>
            </a:r>
            <a:endParaRPr lang="en-US" altLang="zh-CN" dirty="0"/>
          </a:p>
          <a:p>
            <a:pPr lvl="1" algn="just"/>
            <a:r>
              <a:rPr lang="zh-CN" altLang="en-US" dirty="0"/>
              <a:t>第三方云提供者通常选择造价较低、方便的地理位置建立数据中心，而云用户通常不会意识到所使用</a:t>
            </a:r>
            <a:r>
              <a:rPr lang="en-US" altLang="zh-CN" dirty="0"/>
              <a:t>IT</a:t>
            </a:r>
            <a:r>
              <a:rPr lang="zh-CN" altLang="en-US" dirty="0"/>
              <a:t>资源和自身数据所存放的位置</a:t>
            </a:r>
            <a:endParaRPr lang="en-US" altLang="zh-CN" dirty="0"/>
          </a:p>
          <a:p>
            <a:pPr lvl="1" algn="just"/>
            <a:r>
              <a:rPr lang="zh-CN" altLang="en-US" dirty="0"/>
              <a:t>某些云用户可能会遇到严重的法律问题</a:t>
            </a:r>
            <a:endParaRPr lang="en-US" altLang="zh-CN" dirty="0"/>
          </a:p>
          <a:p>
            <a:pPr lvl="2" algn="just"/>
            <a:r>
              <a:rPr lang="zh-CN" altLang="en-US" dirty="0"/>
              <a:t>例如：英国法律规定，英国公民的个人数据只能留在英国境内</a:t>
            </a:r>
            <a:endParaRPr lang="en-US" altLang="zh-CN" dirty="0"/>
          </a:p>
          <a:p>
            <a:pPr lvl="1" algn="just"/>
            <a:r>
              <a:rPr lang="zh-CN" altLang="en-US" dirty="0"/>
              <a:t>潜在的数据获得和公开</a:t>
            </a:r>
            <a:endParaRPr lang="en-US" altLang="zh-CN" dirty="0"/>
          </a:p>
          <a:p>
            <a:pPr lvl="2" algn="just"/>
            <a:r>
              <a:rPr lang="zh-CN" altLang="en-US" dirty="0"/>
              <a:t>例如：某些国家的法律规定，某些类型的数据必须向某些政府机构或数据主体公开</a:t>
            </a:r>
            <a:endParaRPr lang="en-US" altLang="zh-CN" dirty="0"/>
          </a:p>
        </p:txBody>
      </p:sp>
      <p:sp>
        <p:nvSpPr>
          <p:cNvPr id="4" name="灯片编号占位符 3"/>
          <p:cNvSpPr>
            <a:spLocks noGrp="1"/>
          </p:cNvSpPr>
          <p:nvPr>
            <p:ph type="sldNum" sz="quarter" idx="12"/>
          </p:nvPr>
        </p:nvSpPr>
        <p:spPr/>
        <p:txBody>
          <a:bodyPr/>
          <a:lstStyle/>
          <a:p>
            <a:fld id="{0868E2E4-3A6E-4F12-93E5-90F94E9B2EA0}" type="slidenum">
              <a:rPr lang="zh-CN" altLang="en-US" smtClean="0"/>
              <a:t>37</a:t>
            </a:fld>
            <a:endParaRPr lang="zh-CN" altLang="en-US" dirty="0"/>
          </a:p>
        </p:txBody>
      </p:sp>
    </p:spTree>
    <p:extLst>
      <p:ext uri="{BB962C8B-B14F-4D97-AF65-F5344CB8AC3E}">
        <p14:creationId xmlns:p14="http://schemas.microsoft.com/office/powerpoint/2010/main" val="12471900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计算机系统与人类生活的演进对比</a:t>
            </a:r>
          </a:p>
        </p:txBody>
      </p:sp>
      <p:sp>
        <p:nvSpPr>
          <p:cNvPr id="4" name="灯片编号占位符 3"/>
          <p:cNvSpPr>
            <a:spLocks noGrp="1"/>
          </p:cNvSpPr>
          <p:nvPr>
            <p:ph type="sldNum" sz="quarter" idx="12"/>
          </p:nvPr>
        </p:nvSpPr>
        <p:spPr/>
        <p:txBody>
          <a:bodyPr/>
          <a:lstStyle/>
          <a:p>
            <a:fld id="{0868E2E4-3A6E-4F12-93E5-90F94E9B2EA0}" type="slidenum">
              <a:rPr lang="zh-CN" altLang="en-US" smtClean="0"/>
              <a:t>38</a:t>
            </a:fld>
            <a:endParaRPr lang="zh-CN" alt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845" y="1035429"/>
            <a:ext cx="7470310" cy="532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17849231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总结</a:t>
            </a:r>
          </a:p>
        </p:txBody>
      </p:sp>
      <p:sp>
        <p:nvSpPr>
          <p:cNvPr id="3" name="内容占位符 2"/>
          <p:cNvSpPr>
            <a:spLocks noGrp="1"/>
          </p:cNvSpPr>
          <p:nvPr>
            <p:ph idx="1"/>
          </p:nvPr>
        </p:nvSpPr>
        <p:spPr>
          <a:xfrm>
            <a:off x="628650" y="1234441"/>
            <a:ext cx="7886700" cy="5066832"/>
          </a:xfrm>
        </p:spPr>
        <p:txBody>
          <a:bodyPr>
            <a:normAutofit/>
          </a:bodyPr>
          <a:lstStyle/>
          <a:p>
            <a:r>
              <a:rPr lang="zh-CN" altLang="en-US" dirty="0"/>
              <a:t>前奏：起源</a:t>
            </a:r>
            <a:endParaRPr lang="en-US" altLang="zh-CN" dirty="0"/>
          </a:p>
          <a:p>
            <a:pPr lvl="1"/>
            <a:r>
              <a:rPr lang="zh-CN" altLang="en-US" dirty="0"/>
              <a:t>从集中式到并行化到分布式到云计算</a:t>
            </a:r>
            <a:endParaRPr lang="en-US" altLang="zh-CN" dirty="0"/>
          </a:p>
          <a:p>
            <a:pPr lvl="1"/>
            <a:r>
              <a:rPr lang="zh-CN" altLang="en-US" dirty="0"/>
              <a:t>云计算定义和概念模型</a:t>
            </a:r>
            <a:endParaRPr lang="en-US" altLang="zh-CN" dirty="0"/>
          </a:p>
          <a:p>
            <a:pPr lvl="1"/>
            <a:r>
              <a:rPr lang="zh-CN" altLang="en-US" dirty="0"/>
              <a:t>云计算的现实故事</a:t>
            </a:r>
            <a:endParaRPr lang="en-US" altLang="zh-CN" dirty="0"/>
          </a:p>
          <a:p>
            <a:r>
              <a:rPr lang="zh-CN" altLang="en-US" dirty="0"/>
              <a:t>初探：概述</a:t>
            </a:r>
            <a:endParaRPr lang="en-US" altLang="zh-CN" dirty="0"/>
          </a:p>
          <a:p>
            <a:pPr lvl="1"/>
            <a:r>
              <a:rPr lang="zh-CN" altLang="en-US" dirty="0"/>
              <a:t>时代背景</a:t>
            </a:r>
            <a:endParaRPr lang="en-US" altLang="zh-CN" dirty="0"/>
          </a:p>
          <a:p>
            <a:pPr lvl="2"/>
            <a:r>
              <a:rPr lang="zh-CN" altLang="en-US" dirty="0"/>
              <a:t>大数据、人工智能：大数据的计算；收集、算力（加工）、存储、服务（应用）</a:t>
            </a:r>
            <a:endParaRPr lang="en-US" altLang="zh-CN" dirty="0"/>
          </a:p>
          <a:p>
            <a:pPr lvl="1"/>
            <a:r>
              <a:rPr lang="zh-CN" altLang="en-US" dirty="0"/>
              <a:t>服务模型</a:t>
            </a:r>
            <a:endParaRPr lang="en-US" altLang="zh-CN" dirty="0"/>
          </a:p>
          <a:p>
            <a:pPr lvl="2"/>
            <a:r>
              <a:rPr lang="zh-CN" altLang="en-US" dirty="0"/>
              <a:t>三种服务模型的概念：</a:t>
            </a:r>
            <a:r>
              <a:rPr lang="en-US" altLang="zh-CN" dirty="0"/>
              <a:t>IaaS, PaaS, SaaS</a:t>
            </a:r>
          </a:p>
          <a:p>
            <a:pPr lvl="2"/>
            <a:r>
              <a:rPr lang="zh-CN" altLang="en-US" dirty="0"/>
              <a:t>实现机制：基本架构</a:t>
            </a:r>
            <a:endParaRPr lang="en-US" altLang="zh-CN" dirty="0"/>
          </a:p>
          <a:p>
            <a:pPr lvl="1"/>
            <a:r>
              <a:rPr lang="zh-CN" altLang="en-US" dirty="0"/>
              <a:t>部署模型：公有、私有、社区、混合</a:t>
            </a:r>
            <a:endParaRPr lang="en-US" altLang="zh-CN" dirty="0"/>
          </a:p>
          <a:p>
            <a:pPr lvl="1"/>
            <a:r>
              <a:rPr lang="zh-CN" altLang="en-US" dirty="0"/>
              <a:t>优势、难点、风险和挑战</a:t>
            </a:r>
            <a:endParaRPr lang="en-US" altLang="zh-CN" dirty="0"/>
          </a:p>
          <a:p>
            <a:pPr algn="just"/>
            <a:endParaRPr lang="en-US" altLang="zh-CN" dirty="0"/>
          </a:p>
        </p:txBody>
      </p:sp>
      <p:sp>
        <p:nvSpPr>
          <p:cNvPr id="4" name="灯片编号占位符 3"/>
          <p:cNvSpPr>
            <a:spLocks noGrp="1"/>
          </p:cNvSpPr>
          <p:nvPr>
            <p:ph type="sldNum" sz="quarter" idx="12"/>
          </p:nvPr>
        </p:nvSpPr>
        <p:spPr/>
        <p:txBody>
          <a:bodyPr/>
          <a:lstStyle/>
          <a:p>
            <a:fld id="{0868E2E4-3A6E-4F12-93E5-90F94E9B2EA0}" type="slidenum">
              <a:rPr lang="zh-CN" altLang="en-US" smtClean="0"/>
              <a:t>39</a:t>
            </a:fld>
            <a:endParaRPr lang="zh-CN" altLang="en-US" dirty="0"/>
          </a:p>
        </p:txBody>
      </p:sp>
    </p:spTree>
    <p:extLst>
      <p:ext uri="{BB962C8B-B14F-4D97-AF65-F5344CB8AC3E}">
        <p14:creationId xmlns:p14="http://schemas.microsoft.com/office/powerpoint/2010/main" val="598134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4"/>
          <p:cNvSpPr>
            <a:spLocks noGrp="1"/>
          </p:cNvSpPr>
          <p:nvPr>
            <p:ph idx="1"/>
          </p:nvPr>
        </p:nvSpPr>
        <p:spPr>
          <a:xfrm>
            <a:off x="623621" y="1911352"/>
            <a:ext cx="7831680" cy="376059"/>
          </a:xfrm>
        </p:spPr>
        <p:txBody>
          <a:bodyPr>
            <a:normAutofit/>
          </a:bodyPr>
          <a:lstStyle/>
          <a:p>
            <a:pPr marL="0" indent="0" algn="ctr">
              <a:lnSpc>
                <a:spcPct val="100000"/>
              </a:lnSpc>
              <a:buNone/>
            </a:pPr>
            <a:r>
              <a:rPr lang="zh-CN" altLang="en-US" sz="1800" dirty="0"/>
              <a:t>思路</a:t>
            </a:r>
            <a:r>
              <a:rPr lang="en-US" altLang="zh-CN" sz="1800" dirty="0"/>
              <a:t>3</a:t>
            </a:r>
            <a:r>
              <a:rPr lang="zh-CN" altLang="en-US" sz="1800" dirty="0"/>
              <a:t>：人多力量大，机多计算强</a:t>
            </a:r>
          </a:p>
        </p:txBody>
      </p:sp>
      <p:sp>
        <p:nvSpPr>
          <p:cNvPr id="4" name="灯片编号占位符 3"/>
          <p:cNvSpPr>
            <a:spLocks noGrp="1"/>
          </p:cNvSpPr>
          <p:nvPr>
            <p:ph type="sldNum" sz="quarter" idx="12"/>
          </p:nvPr>
        </p:nvSpPr>
        <p:spPr/>
        <p:txBody>
          <a:bodyPr/>
          <a:lstStyle/>
          <a:p>
            <a:fld id="{0868E2E4-3A6E-4F12-93E5-90F94E9B2EA0}" type="slidenum">
              <a:rPr lang="zh-CN" altLang="en-US" smtClean="0"/>
              <a:t>4</a:t>
            </a:fld>
            <a:endParaRPr lang="zh-CN" altLang="en-US" dirty="0"/>
          </a:p>
        </p:txBody>
      </p:sp>
      <p:sp>
        <p:nvSpPr>
          <p:cNvPr id="11" name="矩形 10"/>
          <p:cNvSpPr/>
          <p:nvPr/>
        </p:nvSpPr>
        <p:spPr>
          <a:xfrm>
            <a:off x="920285" y="612234"/>
            <a:ext cx="7433463" cy="1077218"/>
          </a:xfrm>
          <a:prstGeom prst="rect">
            <a:avLst/>
          </a:prstGeom>
        </p:spPr>
        <p:txBody>
          <a:bodyPr wrap="square">
            <a:spAutoFit/>
          </a:bodyPr>
          <a:lstStyle/>
          <a:p>
            <a:pPr algn="ctr"/>
            <a:r>
              <a:rPr lang="zh-CN" altLang="en-US" sz="3200" dirty="0">
                <a:latin typeface="黑体" panose="02010609060101010101" pitchFamily="49" charset="-122"/>
                <a:ea typeface="黑体" panose="02010609060101010101" pitchFamily="49" charset="-122"/>
              </a:rPr>
              <a:t>单台超级计算机过于昂贵！</a:t>
            </a:r>
            <a:endParaRPr lang="en-US" altLang="zh-CN" sz="3200" dirty="0">
              <a:latin typeface="黑体" panose="02010609060101010101" pitchFamily="49" charset="-122"/>
              <a:ea typeface="黑体" panose="02010609060101010101" pitchFamily="49" charset="-122"/>
            </a:endParaRPr>
          </a:p>
          <a:p>
            <a:pPr algn="ctr"/>
            <a:r>
              <a:rPr lang="zh-CN" altLang="en-US" sz="3200" dirty="0">
                <a:latin typeface="黑体" panose="02010609060101010101" pitchFamily="49" charset="-122"/>
                <a:ea typeface="黑体" panose="02010609060101010101" pitchFamily="49" charset="-122"/>
              </a:rPr>
              <a:t>并行计算有瓶颈！</a:t>
            </a:r>
            <a:endParaRPr lang="en-US" altLang="zh-CN" sz="3200" dirty="0">
              <a:latin typeface="黑体" panose="02010609060101010101" pitchFamily="49" charset="-122"/>
              <a:ea typeface="黑体" panose="02010609060101010101" pitchFamily="49" charset="-122"/>
            </a:endParaRPr>
          </a:p>
        </p:txBody>
      </p:sp>
      <p:sp>
        <p:nvSpPr>
          <p:cNvPr id="3" name="矩形 2"/>
          <p:cNvSpPr/>
          <p:nvPr/>
        </p:nvSpPr>
        <p:spPr>
          <a:xfrm>
            <a:off x="833304" y="2415603"/>
            <a:ext cx="7607423" cy="369332"/>
          </a:xfrm>
          <a:prstGeom prst="rect">
            <a:avLst/>
          </a:prstGeom>
        </p:spPr>
        <p:txBody>
          <a:bodyPr wrap="square">
            <a:spAutoFit/>
          </a:bodyPr>
          <a:lstStyle/>
          <a:p>
            <a:pPr algn="ctr"/>
            <a:r>
              <a:rPr lang="zh-CN" altLang="en-US" dirty="0">
                <a:latin typeface="黑体" panose="02010609060101010101" pitchFamily="49" charset="-122"/>
                <a:ea typeface="黑体" panose="02010609060101010101" pitchFamily="49" charset="-122"/>
              </a:rPr>
              <a:t>体积越来越小：</a:t>
            </a:r>
            <a:r>
              <a:rPr lang="en-US" altLang="zh-CN" dirty="0">
                <a:latin typeface="黑体" panose="02010609060101010101" pitchFamily="49" charset="-122"/>
                <a:ea typeface="黑体" panose="02010609060101010101" pitchFamily="49" charset="-122"/>
              </a:rPr>
              <a:t>1950</a:t>
            </a:r>
            <a:r>
              <a:rPr lang="zh-CN" altLang="en-US" dirty="0">
                <a:latin typeface="黑体" panose="02010609060101010101" pitchFamily="49" charset="-122"/>
                <a:ea typeface="黑体" panose="02010609060101010101" pitchFamily="49" charset="-122"/>
              </a:rPr>
              <a:t>年代起大型机、小型机、个人计算机、便携式计算机</a:t>
            </a:r>
            <a:endParaRPr lang="zh-CN" altLang="en-US"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4997" y="2956800"/>
            <a:ext cx="2698751" cy="1799168"/>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304" y="2956800"/>
            <a:ext cx="4560155" cy="1799168"/>
          </a:xfrm>
          <a:prstGeom prst="rect">
            <a:avLst/>
          </a:prstGeom>
        </p:spPr>
      </p:pic>
      <p:sp>
        <p:nvSpPr>
          <p:cNvPr id="13" name="矩形 12"/>
          <p:cNvSpPr/>
          <p:nvPr/>
        </p:nvSpPr>
        <p:spPr>
          <a:xfrm>
            <a:off x="103986" y="4907385"/>
            <a:ext cx="8870950" cy="1477328"/>
          </a:xfrm>
          <a:prstGeom prst="rect">
            <a:avLst/>
          </a:prstGeom>
        </p:spPr>
        <p:txBody>
          <a:bodyPr wrap="square">
            <a:spAutoFit/>
          </a:bodyPr>
          <a:lstStyle/>
          <a:p>
            <a:pPr algn="ctr"/>
            <a:r>
              <a:rPr lang="zh-CN" altLang="en-US" dirty="0">
                <a:latin typeface="黑体" panose="02010609060101010101" pitchFamily="49" charset="-122"/>
                <a:ea typeface="黑体" panose="02010609060101010101" pitchFamily="49" charset="-122"/>
              </a:rPr>
              <a:t>计算范式：</a:t>
            </a:r>
            <a:r>
              <a:rPr lang="zh-CN" altLang="en-US" b="1" dirty="0">
                <a:solidFill>
                  <a:srgbClr val="FF0000"/>
                </a:solidFill>
                <a:latin typeface="黑体" panose="02010609060101010101" pitchFamily="49" charset="-122"/>
                <a:ea typeface="黑体" panose="02010609060101010101" pitchFamily="49" charset="-122"/>
              </a:rPr>
              <a:t>分布式计算</a:t>
            </a:r>
            <a:endParaRPr lang="en-US" altLang="zh-CN" b="1" dirty="0">
              <a:solidFill>
                <a:srgbClr val="FF0000"/>
              </a:solidFill>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由</a:t>
            </a:r>
            <a:r>
              <a:rPr lang="zh-CN" altLang="en-US" dirty="0">
                <a:solidFill>
                  <a:srgbClr val="FF6699"/>
                </a:solidFill>
                <a:latin typeface="黑体" panose="02010609060101010101" pitchFamily="49" charset="-122"/>
                <a:ea typeface="黑体" panose="02010609060101010101" pitchFamily="49" charset="-122"/>
              </a:rPr>
              <a:t>众多自治计算机组成</a:t>
            </a:r>
            <a:r>
              <a:rPr lang="zh-CN" altLang="en-US" dirty="0">
                <a:latin typeface="黑体" panose="02010609060101010101" pitchFamily="49" charset="-122"/>
                <a:ea typeface="黑体" panose="02010609060101010101" pitchFamily="49" charset="-122"/>
              </a:rPr>
              <a:t>，各自拥有私有内存，通过计算机网络通信。</a:t>
            </a: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信息交换通过消息传递完成。</a:t>
            </a:r>
            <a:endParaRPr lang="en-US" altLang="zh-CN" dirty="0">
              <a:latin typeface="黑体" panose="02010609060101010101" pitchFamily="49" charset="-122"/>
              <a:ea typeface="黑体" panose="02010609060101010101" pitchFamily="49" charset="-122"/>
            </a:endParaRPr>
          </a:p>
          <a:p>
            <a:pPr algn="ct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多个物理系统：</a:t>
            </a:r>
            <a:r>
              <a:rPr lang="zh-CN" altLang="en-US" b="1" dirty="0">
                <a:latin typeface="楷体" panose="02010609060101010101" pitchFamily="49" charset="-122"/>
                <a:ea typeface="楷体" panose="02010609060101010101" pitchFamily="49" charset="-122"/>
              </a:rPr>
              <a:t>分布式系统，分布式程序，分布式编程</a:t>
            </a:r>
            <a:endParaRPr lang="en-US" altLang="zh-CN"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3950723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653822" y="2096499"/>
            <a:ext cx="5836356" cy="2062103"/>
          </a:xfrm>
          <a:prstGeom prst="rect">
            <a:avLst/>
          </a:prstGeom>
        </p:spPr>
        <p:txBody>
          <a:bodyPr wrap="square">
            <a:spAutoFit/>
          </a:bodyPr>
          <a:lstStyle/>
          <a:p>
            <a:pPr algn="ctr"/>
            <a:r>
              <a:rPr lang="zh-CN" altLang="en-US" sz="5000" b="1" dirty="0">
                <a:solidFill>
                  <a:srgbClr val="6F0E6F"/>
                </a:solidFill>
                <a:latin typeface="微软雅黑" panose="020B0503020204020204" pitchFamily="34" charset="-122"/>
                <a:ea typeface="微软雅黑" panose="020B0503020204020204" pitchFamily="34" charset="-122"/>
                <a:cs typeface="+mj-cs"/>
              </a:rPr>
              <a:t>谢 谢</a:t>
            </a:r>
          </a:p>
          <a:p>
            <a:pPr algn="ctr"/>
            <a:endParaRPr lang="en-US" altLang="zh-CN" sz="5000" b="1" dirty="0">
              <a:solidFill>
                <a:srgbClr val="6F0E6F"/>
              </a:solidFill>
              <a:latin typeface="微软雅黑" panose="020B0503020204020204" pitchFamily="34" charset="-122"/>
              <a:ea typeface="微软雅黑" panose="020B0503020204020204" pitchFamily="34" charset="-122"/>
              <a:cs typeface="+mj-cs"/>
            </a:endParaRPr>
          </a:p>
          <a:p>
            <a:pPr algn="ctr"/>
            <a:r>
              <a:rPr lang="zh-CN" altLang="en-US" sz="2400" dirty="0">
                <a:solidFill>
                  <a:schemeClr val="tx1">
                    <a:lumMod val="85000"/>
                    <a:lumOff val="15000"/>
                  </a:schemeClr>
                </a:solidFill>
                <a:latin typeface="Arial" panose="020B0604020202020204" pitchFamily="34" charset="0"/>
                <a:ea typeface="微软雅黑 Light" panose="020B0502040204020203" pitchFamily="34" charset="-122"/>
                <a:cs typeface="Arial" panose="020B0604020202020204" pitchFamily="34" charset="0"/>
              </a:rPr>
              <a:t>费彝民楼</a:t>
            </a:r>
            <a:r>
              <a:rPr lang="en-US" altLang="zh-CN" sz="2400" dirty="0">
                <a:solidFill>
                  <a:schemeClr val="tx1">
                    <a:lumMod val="85000"/>
                    <a:lumOff val="15000"/>
                  </a:schemeClr>
                </a:solidFill>
                <a:latin typeface="Arial" panose="020B0604020202020204" pitchFamily="34" charset="0"/>
                <a:ea typeface="微软雅黑 Light" panose="020B0502040204020203" pitchFamily="34" charset="-122"/>
                <a:cs typeface="Arial" panose="020B0604020202020204" pitchFamily="34" charset="0"/>
              </a:rPr>
              <a:t>917</a:t>
            </a:r>
            <a:endParaRPr lang="en-US" altLang="zh-CN" sz="3200" dirty="0">
              <a:solidFill>
                <a:schemeClr val="tx1">
                  <a:lumMod val="85000"/>
                  <a:lumOff val="15000"/>
                </a:schemeClr>
              </a:solidFill>
              <a:latin typeface="Arial" panose="020B0604020202020204" pitchFamily="34" charset="0"/>
              <a:ea typeface="微软雅黑 Light" panose="020B0502040204020203" pitchFamily="34" charset="-122"/>
              <a:cs typeface="Arial" panose="020B0604020202020204" pitchFamily="34" charset="0"/>
            </a:endParaRPr>
          </a:p>
        </p:txBody>
      </p:sp>
      <p:grpSp>
        <p:nvGrpSpPr>
          <p:cNvPr id="7" name="组合 6"/>
          <p:cNvGrpSpPr>
            <a:grpSpLocks noChangeAspect="1"/>
          </p:cNvGrpSpPr>
          <p:nvPr/>
        </p:nvGrpSpPr>
        <p:grpSpPr>
          <a:xfrm>
            <a:off x="3672000" y="6119714"/>
            <a:ext cx="1800000" cy="566345"/>
            <a:chOff x="2046962" y="6014881"/>
            <a:chExt cx="2288359" cy="720000"/>
          </a:xfrm>
        </p:grpSpPr>
        <p:pic>
          <p:nvPicPr>
            <p:cNvPr id="8"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90970" y="6050881"/>
              <a:ext cx="1544351" cy="648000"/>
            </a:xfrm>
            <a:prstGeom prst="rect">
              <a:avLst/>
            </a:prstGeom>
          </p:spPr>
        </p:pic>
        <p:pic>
          <p:nvPicPr>
            <p:cNvPr id="9"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46962" y="6014881"/>
              <a:ext cx="585611" cy="720000"/>
            </a:xfrm>
            <a:prstGeom prst="rect">
              <a:avLst/>
            </a:prstGeom>
          </p:spPr>
        </p:pic>
      </p:grpSp>
      <p:sp>
        <p:nvSpPr>
          <p:cNvPr id="2" name="灯片编号占位符 1"/>
          <p:cNvSpPr>
            <a:spLocks noGrp="1"/>
          </p:cNvSpPr>
          <p:nvPr>
            <p:ph type="sldNum" sz="quarter" idx="12"/>
          </p:nvPr>
        </p:nvSpPr>
        <p:spPr/>
        <p:txBody>
          <a:bodyPr/>
          <a:lstStyle/>
          <a:p>
            <a:fld id="{60B2550D-72F3-4A8E-829C-1304F08F0036}" type="slidenum">
              <a:rPr lang="zh-CN" altLang="en-US" smtClean="0"/>
              <a:t>40</a:t>
            </a:fld>
            <a:endParaRPr lang="zh-CN" altLang="en-US"/>
          </a:p>
        </p:txBody>
      </p:sp>
    </p:spTree>
    <p:extLst>
      <p:ext uri="{BB962C8B-B14F-4D97-AF65-F5344CB8AC3E}">
        <p14:creationId xmlns:p14="http://schemas.microsoft.com/office/powerpoint/2010/main" val="3816195693"/>
      </p:ext>
    </p:extLst>
  </p:cSld>
  <p:clrMapOvr>
    <a:masterClrMapping/>
  </p:clrMapOvr>
  <mc:AlternateContent xmlns:mc="http://schemas.openxmlformats.org/markup-compatibility/2006" xmlns:p14="http://schemas.microsoft.com/office/powerpoint/2010/main">
    <mc:Choice Requires="p14">
      <p:transition spd="slow" p14:dur="2000" advTm="21237"/>
    </mc:Choice>
    <mc:Fallback xmlns="">
      <p:transition spd="slow" advTm="21237"/>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传统分布式计算系统</a:t>
            </a:r>
          </a:p>
        </p:txBody>
      </p:sp>
      <p:sp>
        <p:nvSpPr>
          <p:cNvPr id="3" name="内容占位符 2"/>
          <p:cNvSpPr>
            <a:spLocks noGrp="1"/>
          </p:cNvSpPr>
          <p:nvPr>
            <p:ph idx="1"/>
          </p:nvPr>
        </p:nvSpPr>
        <p:spPr>
          <a:xfrm>
            <a:off x="420456" y="1048438"/>
            <a:ext cx="8301514" cy="5183188"/>
          </a:xfrm>
        </p:spPr>
        <p:txBody>
          <a:bodyPr/>
          <a:lstStyle/>
          <a:p>
            <a:endParaRPr lang="zh-CN" altLang="en-US" dirty="0"/>
          </a:p>
        </p:txBody>
      </p:sp>
      <p:sp>
        <p:nvSpPr>
          <p:cNvPr id="4" name="椭圆 3"/>
          <p:cNvSpPr/>
          <p:nvPr/>
        </p:nvSpPr>
        <p:spPr>
          <a:xfrm>
            <a:off x="546144" y="2980589"/>
            <a:ext cx="2601158" cy="1740023"/>
          </a:xfrm>
          <a:prstGeom prst="ellipse">
            <a:avLst/>
          </a:prstGeom>
          <a:solidFill>
            <a:srgbClr val="C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微软雅黑" panose="020B0503020204020204" pitchFamily="34" charset="-122"/>
                <a:ea typeface="微软雅黑" panose="020B0503020204020204" pitchFamily="34" charset="-122"/>
              </a:rPr>
              <a:t>P2P</a:t>
            </a:r>
            <a:r>
              <a:rPr lang="zh-CN" altLang="en-US" b="1" dirty="0">
                <a:solidFill>
                  <a:schemeClr val="tx1"/>
                </a:solidFill>
                <a:latin typeface="微软雅黑" panose="020B0503020204020204" pitchFamily="34" charset="-122"/>
                <a:ea typeface="微软雅黑" panose="020B0503020204020204" pitchFamily="34" charset="-122"/>
              </a:rPr>
              <a:t>网络</a:t>
            </a:r>
            <a:endParaRPr lang="en-US" altLang="zh-CN" b="1" dirty="0">
              <a:solidFill>
                <a:schemeClr val="tx1"/>
              </a:solidFill>
              <a:latin typeface="微软雅黑" panose="020B0503020204020204" pitchFamily="34" charset="-122"/>
              <a:ea typeface="微软雅黑" panose="020B0503020204020204" pitchFamily="34" charset="-122"/>
            </a:endParaRPr>
          </a:p>
          <a:p>
            <a:pPr algn="ctr"/>
            <a:r>
              <a:rPr lang="zh-CN" altLang="en-US" dirty="0">
                <a:solidFill>
                  <a:schemeClr val="tx1"/>
                </a:solidFill>
                <a:latin typeface="微软雅黑" panose="020B0503020204020204" pitchFamily="34" charset="-122"/>
                <a:ea typeface="微软雅黑" panose="020B0503020204020204" pitchFamily="34" charset="-122"/>
              </a:rPr>
              <a:t>每一个节点既是客户端也是服务器，提供部分系统资源</a:t>
            </a:r>
          </a:p>
        </p:txBody>
      </p:sp>
      <p:sp>
        <p:nvSpPr>
          <p:cNvPr id="5" name="椭圆 4"/>
          <p:cNvSpPr/>
          <p:nvPr/>
        </p:nvSpPr>
        <p:spPr>
          <a:xfrm>
            <a:off x="555176" y="1240566"/>
            <a:ext cx="2601158" cy="1740023"/>
          </a:xfrm>
          <a:prstGeom prst="ellipse">
            <a:avLst/>
          </a:prstGeom>
          <a:solidFill>
            <a:srgbClr val="00B05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计算机集群</a:t>
            </a:r>
            <a:endParaRPr lang="en-US" altLang="zh-CN" dirty="0">
              <a:solidFill>
                <a:schemeClr val="tx1"/>
              </a:solidFill>
              <a:latin typeface="微软雅黑" panose="020B0503020204020204" pitchFamily="34" charset="-122"/>
              <a:ea typeface="微软雅黑" panose="020B0503020204020204" pitchFamily="34" charset="-122"/>
            </a:endParaRPr>
          </a:p>
          <a:p>
            <a:pPr algn="ctr"/>
            <a:r>
              <a:rPr lang="zh-CN" altLang="en-US" dirty="0">
                <a:solidFill>
                  <a:schemeClr val="tx1"/>
                </a:solidFill>
                <a:latin typeface="微软雅黑" panose="020B0503020204020204" pitchFamily="34" charset="-122"/>
                <a:ea typeface="微软雅黑" panose="020B0503020204020204" pitchFamily="34" charset="-122"/>
              </a:rPr>
              <a:t>将多个</a:t>
            </a:r>
            <a:r>
              <a:rPr lang="zh-CN" altLang="en-US" dirty="0">
                <a:solidFill>
                  <a:srgbClr val="FF0000"/>
                </a:solidFill>
                <a:latin typeface="微软雅黑" panose="020B0503020204020204" pitchFamily="34" charset="-122"/>
                <a:ea typeface="微软雅黑" panose="020B0503020204020204" pitchFamily="34" charset="-122"/>
              </a:rPr>
              <a:t>可信、静态的独立节点</a:t>
            </a:r>
            <a:r>
              <a:rPr lang="zh-CN" altLang="en-US" dirty="0">
                <a:solidFill>
                  <a:schemeClr val="tx1"/>
                </a:solidFill>
                <a:latin typeface="微软雅黑" panose="020B0503020204020204" pitchFamily="34" charset="-122"/>
                <a:ea typeface="微软雅黑" panose="020B0503020204020204" pitchFamily="34" charset="-122"/>
              </a:rPr>
              <a:t>连接起来</a:t>
            </a:r>
            <a:r>
              <a:rPr lang="zh-CN" altLang="en-US" dirty="0">
                <a:solidFill>
                  <a:srgbClr val="FF0000"/>
                </a:solidFill>
                <a:latin typeface="微软雅黑" panose="020B0503020204020204" pitchFamily="34" charset="-122"/>
                <a:ea typeface="微软雅黑" panose="020B0503020204020204" pitchFamily="34" charset="-122"/>
              </a:rPr>
              <a:t>协作完成计算</a:t>
            </a:r>
            <a:endParaRPr lang="en-US" altLang="zh-CN" dirty="0">
              <a:solidFill>
                <a:srgbClr val="FF0000"/>
              </a:solidFill>
              <a:latin typeface="微软雅黑" panose="020B0503020204020204" pitchFamily="34" charset="-122"/>
              <a:ea typeface="微软雅黑" panose="020B0503020204020204" pitchFamily="34" charset="-122"/>
            </a:endParaRPr>
          </a:p>
        </p:txBody>
      </p:sp>
      <p:sp>
        <p:nvSpPr>
          <p:cNvPr id="6" name="椭圆 5"/>
          <p:cNvSpPr/>
          <p:nvPr/>
        </p:nvSpPr>
        <p:spPr>
          <a:xfrm>
            <a:off x="546144" y="4720612"/>
            <a:ext cx="2601158" cy="1740023"/>
          </a:xfrm>
          <a:prstGeom prst="ellipse">
            <a:avLst/>
          </a:prstGeom>
          <a:solidFill>
            <a:srgbClr val="0070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计算网格</a:t>
            </a:r>
            <a:endParaRPr lang="en-US" altLang="zh-CN" b="1" dirty="0">
              <a:solidFill>
                <a:schemeClr val="tx1"/>
              </a:solidFill>
              <a:latin typeface="微软雅黑" panose="020B0503020204020204" pitchFamily="34" charset="-122"/>
              <a:ea typeface="微软雅黑" panose="020B0503020204020204" pitchFamily="34" charset="-122"/>
            </a:endParaRPr>
          </a:p>
          <a:p>
            <a:pPr algn="ctr"/>
            <a:r>
              <a:rPr lang="zh-CN" altLang="en-US" dirty="0">
                <a:solidFill>
                  <a:schemeClr val="tx1"/>
                </a:solidFill>
                <a:latin typeface="微软雅黑" panose="020B0503020204020204" pitchFamily="34" charset="-122"/>
                <a:ea typeface="微软雅黑" panose="020B0503020204020204" pitchFamily="34" charset="-122"/>
              </a:rPr>
              <a:t>将多个</a:t>
            </a:r>
            <a:r>
              <a:rPr lang="zh-CN" altLang="en-US" dirty="0">
                <a:solidFill>
                  <a:srgbClr val="FF0000"/>
                </a:solidFill>
                <a:latin typeface="微软雅黑" panose="020B0503020204020204" pitchFamily="34" charset="-122"/>
                <a:ea typeface="微软雅黑" panose="020B0503020204020204" pitchFamily="34" charset="-122"/>
              </a:rPr>
              <a:t>异构计算机动态、紧耦合地整合在一起</a:t>
            </a:r>
            <a:r>
              <a:rPr lang="zh-CN" altLang="en-US" dirty="0">
                <a:solidFill>
                  <a:schemeClr val="tx1"/>
                </a:solidFill>
                <a:latin typeface="微软雅黑" panose="020B0503020204020204" pitchFamily="34" charset="-122"/>
                <a:ea typeface="微软雅黑" panose="020B0503020204020204" pitchFamily="34" charset="-122"/>
              </a:rPr>
              <a:t>完成计算任务</a:t>
            </a:r>
          </a:p>
        </p:txBody>
      </p:sp>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6597" y="1194331"/>
            <a:ext cx="4367046" cy="1832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1764" y="4669704"/>
            <a:ext cx="3836712" cy="1841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3630" y="2907288"/>
            <a:ext cx="3122011" cy="188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灯片编号占位符 6"/>
          <p:cNvSpPr>
            <a:spLocks noGrp="1"/>
          </p:cNvSpPr>
          <p:nvPr>
            <p:ph type="sldNum" sz="quarter" idx="12"/>
          </p:nvPr>
        </p:nvSpPr>
        <p:spPr/>
        <p:txBody>
          <a:bodyPr/>
          <a:lstStyle/>
          <a:p>
            <a:fld id="{60B2550D-72F3-4A8E-829C-1304F08F0036}" type="slidenum">
              <a:rPr lang="zh-CN" altLang="en-US" smtClean="0"/>
              <a:t>5</a:t>
            </a:fld>
            <a:endParaRPr lang="zh-CN" altLang="en-US"/>
          </a:p>
        </p:txBody>
      </p:sp>
    </p:spTree>
    <p:extLst>
      <p:ext uri="{BB962C8B-B14F-4D97-AF65-F5344CB8AC3E}">
        <p14:creationId xmlns:p14="http://schemas.microsoft.com/office/powerpoint/2010/main" val="2046032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传统分布式系统的特点及问题</a:t>
            </a:r>
          </a:p>
        </p:txBody>
      </p:sp>
      <p:sp>
        <p:nvSpPr>
          <p:cNvPr id="3" name="内容占位符 2"/>
          <p:cNvSpPr>
            <a:spLocks noGrp="1"/>
          </p:cNvSpPr>
          <p:nvPr>
            <p:ph idx="1"/>
          </p:nvPr>
        </p:nvSpPr>
        <p:spPr/>
        <p:txBody>
          <a:bodyPr/>
          <a:lstStyle/>
          <a:p>
            <a:r>
              <a:rPr lang="zh-CN" altLang="en-US" dirty="0"/>
              <a:t>计算集群</a:t>
            </a:r>
            <a:endParaRPr lang="en-US" altLang="zh-CN" dirty="0"/>
          </a:p>
          <a:p>
            <a:pPr lvl="1"/>
            <a:r>
              <a:rPr lang="zh-CN" altLang="en-US" dirty="0"/>
              <a:t>基本组件为计算节点、通信软件、网络接口卡</a:t>
            </a:r>
            <a:endParaRPr lang="en-US" altLang="zh-CN" dirty="0"/>
          </a:p>
          <a:p>
            <a:pPr lvl="1"/>
            <a:r>
              <a:rPr lang="zh-CN" altLang="en-US" dirty="0"/>
              <a:t>集群应该合并多个系统镜像到一个单系统镜像，然而并没有</a:t>
            </a:r>
            <a:endParaRPr lang="en-US" altLang="zh-CN" dirty="0"/>
          </a:p>
          <a:p>
            <a:pPr lvl="1"/>
            <a:r>
              <a:rPr lang="zh-CN" altLang="en-US" dirty="0"/>
              <a:t>依靠中间件实现单系统镜像的支持</a:t>
            </a:r>
            <a:endParaRPr lang="en-US" altLang="zh-CN" dirty="0"/>
          </a:p>
          <a:p>
            <a:pPr lvl="1"/>
            <a:r>
              <a:rPr lang="zh-CN" altLang="en-US" dirty="0"/>
              <a:t>以单独计算机身份接入互联网（可以作为网格的一个节点接入）</a:t>
            </a:r>
            <a:endParaRPr lang="en-US" altLang="zh-CN" dirty="0"/>
          </a:p>
          <a:p>
            <a:endParaRPr lang="en-US" altLang="zh-CN" dirty="0"/>
          </a:p>
          <a:p>
            <a:r>
              <a:rPr lang="en-US" altLang="zh-CN" dirty="0"/>
              <a:t>P2P</a:t>
            </a:r>
            <a:r>
              <a:rPr lang="zh-CN" altLang="en-US" dirty="0"/>
              <a:t>系统</a:t>
            </a:r>
            <a:endParaRPr lang="en-US" altLang="zh-CN" dirty="0"/>
          </a:p>
          <a:p>
            <a:pPr lvl="1"/>
            <a:r>
              <a:rPr lang="zh-CN" altLang="en-US" dirty="0"/>
              <a:t>节点是简单接入互联网的客户机，自治、自由加入和退出</a:t>
            </a:r>
            <a:endParaRPr lang="en-US" altLang="zh-CN" dirty="0"/>
          </a:p>
          <a:p>
            <a:pPr lvl="1"/>
            <a:r>
              <a:rPr lang="zh-CN" altLang="en-US" dirty="0"/>
              <a:t>无中心协作或中心数据库；没有专用的物理互联网络</a:t>
            </a:r>
            <a:endParaRPr lang="en-US" altLang="zh-CN" dirty="0"/>
          </a:p>
          <a:p>
            <a:pPr lvl="1"/>
            <a:endParaRPr lang="en-US" altLang="zh-CN" dirty="0"/>
          </a:p>
          <a:p>
            <a:r>
              <a:rPr lang="zh-CN" altLang="en-US" dirty="0"/>
              <a:t>计算网格</a:t>
            </a:r>
            <a:endParaRPr lang="en-US" altLang="zh-CN" dirty="0"/>
          </a:p>
          <a:p>
            <a:pPr lvl="1"/>
            <a:r>
              <a:rPr lang="zh-CN" altLang="en-US" dirty="0"/>
              <a:t>计算资源整合，一个集成的资源池，提供基础设施；类比电力网格</a:t>
            </a:r>
            <a:endParaRPr lang="en-US" altLang="zh-CN" dirty="0"/>
          </a:p>
          <a:p>
            <a:pPr lvl="1"/>
            <a:r>
              <a:rPr lang="zh-CN" altLang="en-US" dirty="0"/>
              <a:t>节点包括：</a:t>
            </a:r>
            <a:r>
              <a:rPr lang="zh-CN" altLang="en-US" dirty="0">
                <a:solidFill>
                  <a:srgbClr val="FF6699"/>
                </a:solidFill>
              </a:rPr>
              <a:t>工作站、服务器、集群、超级计算机（计算能力比较强）</a:t>
            </a:r>
            <a:endParaRPr lang="en-US" altLang="zh-CN" dirty="0">
              <a:solidFill>
                <a:srgbClr val="FF6699"/>
              </a:solidFill>
            </a:endParaRPr>
          </a:p>
          <a:p>
            <a:pPr lvl="1"/>
            <a:r>
              <a:rPr lang="zh-CN" altLang="en-US" dirty="0"/>
              <a:t>计算和数据网格、</a:t>
            </a:r>
            <a:r>
              <a:rPr lang="en-US" altLang="zh-CN" dirty="0"/>
              <a:t>P2P</a:t>
            </a:r>
            <a:r>
              <a:rPr lang="zh-CN" altLang="en-US" dirty="0"/>
              <a:t>网格</a:t>
            </a:r>
            <a:endParaRPr lang="en-US" altLang="zh-CN" dirty="0"/>
          </a:p>
          <a:p>
            <a:pPr lvl="1"/>
            <a:r>
              <a:rPr lang="zh-CN" altLang="en-US" dirty="0"/>
              <a:t>太异构、用户管理、耗资源的协议、安全性、应用受限</a:t>
            </a:r>
          </a:p>
        </p:txBody>
      </p:sp>
      <p:sp>
        <p:nvSpPr>
          <p:cNvPr id="7" name="下箭头 6"/>
          <p:cNvSpPr/>
          <p:nvPr/>
        </p:nvSpPr>
        <p:spPr>
          <a:xfrm>
            <a:off x="6758940" y="1131278"/>
            <a:ext cx="266700" cy="5240047"/>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8" name="文本框 7"/>
          <p:cNvSpPr txBox="1"/>
          <p:nvPr/>
        </p:nvSpPr>
        <p:spPr>
          <a:xfrm>
            <a:off x="7246620" y="1653540"/>
            <a:ext cx="1107996" cy="369332"/>
          </a:xfrm>
          <a:prstGeom prst="rect">
            <a:avLst/>
          </a:prstGeom>
          <a:noFill/>
        </p:spPr>
        <p:txBody>
          <a:bodyPr wrap="none" rtlCol="0">
            <a:spAutoFit/>
          </a:bodyPr>
          <a:lstStyle/>
          <a:p>
            <a:r>
              <a:rPr lang="zh-CN" altLang="en-US" dirty="0">
                <a:solidFill>
                  <a:srgbClr val="FF0000"/>
                </a:solidFill>
              </a:rPr>
              <a:t>计算抽象</a:t>
            </a:r>
          </a:p>
        </p:txBody>
      </p:sp>
      <p:sp>
        <p:nvSpPr>
          <p:cNvPr id="9" name="文本框 8"/>
          <p:cNvSpPr txBox="1"/>
          <p:nvPr/>
        </p:nvSpPr>
        <p:spPr>
          <a:xfrm>
            <a:off x="7246620" y="3643101"/>
            <a:ext cx="1136850" cy="369332"/>
          </a:xfrm>
          <a:prstGeom prst="rect">
            <a:avLst/>
          </a:prstGeom>
          <a:noFill/>
        </p:spPr>
        <p:txBody>
          <a:bodyPr wrap="none" rtlCol="0">
            <a:spAutoFit/>
          </a:bodyPr>
          <a:lstStyle/>
          <a:p>
            <a:r>
              <a:rPr lang="zh-CN" altLang="en-US" dirty="0">
                <a:solidFill>
                  <a:srgbClr val="FF0000"/>
                </a:solidFill>
              </a:rPr>
              <a:t>存储抽象</a:t>
            </a:r>
          </a:p>
        </p:txBody>
      </p:sp>
      <p:sp>
        <p:nvSpPr>
          <p:cNvPr id="10" name="文本框 9"/>
          <p:cNvSpPr txBox="1"/>
          <p:nvPr/>
        </p:nvSpPr>
        <p:spPr>
          <a:xfrm>
            <a:off x="7246620" y="5447996"/>
            <a:ext cx="1338828" cy="369332"/>
          </a:xfrm>
          <a:prstGeom prst="rect">
            <a:avLst/>
          </a:prstGeom>
          <a:noFill/>
        </p:spPr>
        <p:txBody>
          <a:bodyPr wrap="none" rtlCol="0">
            <a:spAutoFit/>
          </a:bodyPr>
          <a:lstStyle/>
          <a:p>
            <a:r>
              <a:rPr lang="zh-CN" altLang="en-US" dirty="0">
                <a:solidFill>
                  <a:srgbClr val="FF0000"/>
                </a:solidFill>
              </a:rPr>
              <a:t>接近“云”</a:t>
            </a:r>
          </a:p>
        </p:txBody>
      </p:sp>
      <p:sp>
        <p:nvSpPr>
          <p:cNvPr id="4" name="灯片编号占位符 3"/>
          <p:cNvSpPr>
            <a:spLocks noGrp="1"/>
          </p:cNvSpPr>
          <p:nvPr>
            <p:ph type="sldNum" sz="quarter" idx="12"/>
          </p:nvPr>
        </p:nvSpPr>
        <p:spPr/>
        <p:txBody>
          <a:bodyPr/>
          <a:lstStyle/>
          <a:p>
            <a:fld id="{60B2550D-72F3-4A8E-829C-1304F08F0036}" type="slidenum">
              <a:rPr lang="zh-CN" altLang="en-US" smtClean="0"/>
              <a:t>6</a:t>
            </a:fld>
            <a:endParaRPr lang="zh-CN" altLang="en-US"/>
          </a:p>
        </p:txBody>
      </p:sp>
    </p:spTree>
    <p:extLst>
      <p:ext uri="{BB962C8B-B14F-4D97-AF65-F5344CB8AC3E}">
        <p14:creationId xmlns:p14="http://schemas.microsoft.com/office/powerpoint/2010/main" val="1101020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6" y="251447"/>
            <a:ext cx="7886700" cy="649110"/>
          </a:xfrm>
        </p:spPr>
        <p:txBody>
          <a:bodyPr/>
          <a:lstStyle/>
          <a:p>
            <a:r>
              <a:rPr lang="zh-CN" altLang="en-US" dirty="0"/>
              <a:t>云计算</a:t>
            </a:r>
            <a:r>
              <a:rPr lang="en-US" altLang="zh-CN" dirty="0"/>
              <a:t>——</a:t>
            </a:r>
            <a:r>
              <a:rPr lang="zh-CN" altLang="en-US" dirty="0"/>
              <a:t>基本想法</a:t>
            </a:r>
          </a:p>
        </p:txBody>
      </p:sp>
      <p:sp>
        <p:nvSpPr>
          <p:cNvPr id="3" name="内容占位符 2"/>
          <p:cNvSpPr>
            <a:spLocks noGrp="1"/>
          </p:cNvSpPr>
          <p:nvPr>
            <p:ph idx="1"/>
          </p:nvPr>
        </p:nvSpPr>
        <p:spPr/>
        <p:txBody>
          <a:bodyPr/>
          <a:lstStyle/>
          <a:p>
            <a:r>
              <a:rPr lang="zh-CN" altLang="en-US" dirty="0"/>
              <a:t>一种完美的分布式计算解决方案</a:t>
            </a:r>
            <a:r>
              <a:rPr lang="en-US" altLang="zh-CN" dirty="0"/>
              <a:t>——</a:t>
            </a:r>
            <a:r>
              <a:rPr lang="zh-CN" altLang="en-US" dirty="0"/>
              <a:t>对网格的优化</a:t>
            </a:r>
            <a:endParaRPr lang="en-US" altLang="zh-CN" dirty="0"/>
          </a:p>
          <a:p>
            <a:pPr lvl="1"/>
            <a:r>
              <a:rPr lang="zh-CN" altLang="en-US" dirty="0"/>
              <a:t>大量计算节点，同构可控</a:t>
            </a:r>
            <a:endParaRPr lang="en-US" altLang="zh-CN" dirty="0"/>
          </a:p>
          <a:p>
            <a:pPr lvl="1"/>
            <a:r>
              <a:rPr lang="zh-CN" altLang="en-US" dirty="0"/>
              <a:t>专用内部网络</a:t>
            </a:r>
            <a:endParaRPr lang="en-US" altLang="zh-CN" dirty="0"/>
          </a:p>
          <a:p>
            <a:pPr lvl="1"/>
            <a:r>
              <a:rPr lang="zh-CN" altLang="en-US" dirty="0"/>
              <a:t>通过互联网对外服务（公有云）</a:t>
            </a:r>
            <a:endParaRPr lang="en-US" altLang="zh-CN" dirty="0"/>
          </a:p>
          <a:p>
            <a:pPr lvl="1"/>
            <a:r>
              <a:rPr lang="zh-CN" altLang="en-US" b="1" dirty="0"/>
              <a:t>全面虚拟化：计算、存储、网络、桌面</a:t>
            </a:r>
            <a:endParaRPr lang="en-US" altLang="zh-CN" b="1" dirty="0"/>
          </a:p>
          <a:p>
            <a:pPr lvl="1"/>
            <a:r>
              <a:rPr lang="zh-CN" altLang="en-US" b="1" dirty="0"/>
              <a:t>集中管理：安全、高效</a:t>
            </a:r>
            <a:endParaRPr lang="en-US" altLang="zh-CN" b="1" dirty="0"/>
          </a:p>
          <a:p>
            <a:pPr lvl="1"/>
            <a:endParaRPr lang="zh-CN" altLang="en-US" dirty="0"/>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1666" y="3275764"/>
            <a:ext cx="5370151" cy="2446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灯片编号占位符 4"/>
          <p:cNvSpPr>
            <a:spLocks noGrp="1"/>
          </p:cNvSpPr>
          <p:nvPr>
            <p:ph type="sldNum" sz="quarter" idx="12"/>
          </p:nvPr>
        </p:nvSpPr>
        <p:spPr/>
        <p:txBody>
          <a:bodyPr/>
          <a:lstStyle/>
          <a:p>
            <a:fld id="{60B2550D-72F3-4A8E-829C-1304F08F0036}" type="slidenum">
              <a:rPr lang="zh-CN" altLang="en-US" smtClean="0"/>
              <a:t>7</a:t>
            </a:fld>
            <a:endParaRPr lang="zh-CN" altLang="en-US"/>
          </a:p>
        </p:txBody>
      </p:sp>
    </p:spTree>
    <p:extLst>
      <p:ext uri="{BB962C8B-B14F-4D97-AF65-F5344CB8AC3E}">
        <p14:creationId xmlns:p14="http://schemas.microsoft.com/office/powerpoint/2010/main" val="3549099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云计算 定义</a:t>
            </a:r>
          </a:p>
        </p:txBody>
      </p:sp>
      <p:sp>
        <p:nvSpPr>
          <p:cNvPr id="3" name="内容占位符 2"/>
          <p:cNvSpPr>
            <a:spLocks noGrp="1"/>
          </p:cNvSpPr>
          <p:nvPr>
            <p:ph idx="1"/>
          </p:nvPr>
        </p:nvSpPr>
        <p:spPr/>
        <p:txBody>
          <a:bodyPr/>
          <a:lstStyle/>
          <a:p>
            <a:r>
              <a:rPr lang="zh-CN" altLang="en-US" b="1" dirty="0">
                <a:solidFill>
                  <a:srgbClr val="FF0000"/>
                </a:solidFill>
              </a:rPr>
              <a:t>云计算是一种基于互联网的计算方式，通过这种方式，共享的软硬件资源和信息可以按需求提供给计算机各种终端和其他设备</a:t>
            </a:r>
            <a:r>
              <a:rPr lang="zh-CN" altLang="en-US" dirty="0"/>
              <a:t>。                                       </a:t>
            </a:r>
            <a:endParaRPr lang="en-US" altLang="zh-CN" dirty="0"/>
          </a:p>
          <a:p>
            <a:pPr marL="0" indent="0" algn="r">
              <a:buNone/>
            </a:pPr>
            <a:r>
              <a:rPr lang="en-US" altLang="zh-CN" dirty="0"/>
              <a:t>—— </a:t>
            </a:r>
            <a:r>
              <a:rPr lang="zh-CN" altLang="en-US" dirty="0"/>
              <a:t>维基百科</a:t>
            </a:r>
          </a:p>
          <a:p>
            <a:r>
              <a:rPr lang="zh-CN" altLang="en-US" dirty="0"/>
              <a:t>云计算是一种模型，可以实现随时随地、便捷地、按需地从可配置计算资源共享池中获取所需要的资源（例如，网络、服务器、存储、应用程序及服务），资源可以快速供给和释放，使管理的工作量和服务提供者的介入降低至最少。        </a:t>
            </a:r>
            <a:endParaRPr lang="en-US" altLang="zh-CN" dirty="0"/>
          </a:p>
          <a:p>
            <a:pPr marL="0" indent="0" algn="r">
              <a:buNone/>
            </a:pPr>
            <a:r>
              <a:rPr lang="en-US" altLang="zh-CN" dirty="0"/>
              <a:t>——NIST</a:t>
            </a:r>
            <a:r>
              <a:rPr lang="zh-CN" altLang="en-US" dirty="0"/>
              <a:t>（美国国家标准与技术研究院）</a:t>
            </a:r>
          </a:p>
          <a:p>
            <a:r>
              <a:rPr lang="zh-CN" altLang="en-US" dirty="0"/>
              <a:t>云计算是一种计算方式，能通过</a:t>
            </a:r>
            <a:r>
              <a:rPr lang="en-US" altLang="zh-CN" dirty="0"/>
              <a:t>Internet</a:t>
            </a:r>
            <a:r>
              <a:rPr lang="zh-CN" altLang="en-US" dirty="0"/>
              <a:t>技术将可扩展的和弹性的</a:t>
            </a:r>
            <a:r>
              <a:rPr lang="en-US" altLang="zh-CN" dirty="0"/>
              <a:t>IT</a:t>
            </a:r>
            <a:r>
              <a:rPr lang="zh-CN" altLang="en-US" dirty="0"/>
              <a:t>能力作为服务交付给外部用户。                                               </a:t>
            </a:r>
            <a:endParaRPr lang="en-US" altLang="zh-CN" dirty="0"/>
          </a:p>
          <a:p>
            <a:pPr marL="0" indent="0" algn="r">
              <a:buNone/>
            </a:pPr>
            <a:r>
              <a:rPr lang="en-US" altLang="zh-CN" dirty="0"/>
              <a:t>—— Gartner</a:t>
            </a:r>
            <a:r>
              <a:rPr lang="zh-CN" altLang="en-US" dirty="0"/>
              <a:t>（高德纳，第一家信息技术研究和分析的公司）</a:t>
            </a:r>
            <a:endParaRPr lang="en-US" altLang="zh-CN" dirty="0"/>
          </a:p>
          <a:p>
            <a:r>
              <a:rPr lang="zh-CN" altLang="en-US" b="1" dirty="0">
                <a:solidFill>
                  <a:srgbClr val="FF0000"/>
                </a:solidFill>
              </a:rPr>
              <a:t>（长）云计算是一种商业计算模型。它将计算任务分布在大量计算机构成的资源池上，使各种应用系统能够根据需要获取计算力、存储空间和信息服务。</a:t>
            </a:r>
            <a:endParaRPr lang="en-US" altLang="zh-CN" b="1" dirty="0">
              <a:solidFill>
                <a:srgbClr val="FF0000"/>
              </a:solidFill>
            </a:endParaRPr>
          </a:p>
          <a:p>
            <a:pPr marL="0" indent="0">
              <a:buNone/>
            </a:pPr>
            <a:r>
              <a:rPr lang="zh-CN" altLang="en-US" b="1" dirty="0">
                <a:solidFill>
                  <a:srgbClr val="FF0000"/>
                </a:solidFill>
              </a:rPr>
              <a:t>   （短）云计算是通过网络按需提供可动态伸缩的廉价计算服务</a:t>
            </a:r>
            <a:r>
              <a:rPr lang="zh-CN" altLang="en-US" dirty="0"/>
              <a:t>。</a:t>
            </a:r>
            <a:endParaRPr lang="en-US" altLang="zh-CN" dirty="0"/>
          </a:p>
          <a:p>
            <a:pPr marL="0" indent="0" algn="r">
              <a:buNone/>
            </a:pPr>
            <a:r>
              <a:rPr lang="en-US" altLang="zh-CN" dirty="0"/>
              <a:t>——</a:t>
            </a:r>
            <a:r>
              <a:rPr lang="zh-CN" altLang="en-US" dirty="0"/>
              <a:t>刘鹏教授（云计算专家）</a:t>
            </a:r>
          </a:p>
          <a:p>
            <a:endParaRPr lang="zh-CN" altLang="en-US" dirty="0"/>
          </a:p>
        </p:txBody>
      </p:sp>
      <p:sp>
        <p:nvSpPr>
          <p:cNvPr id="4" name="灯片编号占位符 3"/>
          <p:cNvSpPr>
            <a:spLocks noGrp="1"/>
          </p:cNvSpPr>
          <p:nvPr>
            <p:ph type="sldNum" sz="quarter" idx="12"/>
          </p:nvPr>
        </p:nvSpPr>
        <p:spPr/>
        <p:txBody>
          <a:bodyPr/>
          <a:lstStyle/>
          <a:p>
            <a:fld id="{60B2550D-72F3-4A8E-829C-1304F08F0036}" type="slidenum">
              <a:rPr lang="zh-CN" altLang="en-US" smtClean="0"/>
              <a:t>8</a:t>
            </a:fld>
            <a:endParaRPr lang="zh-CN" altLang="en-US"/>
          </a:p>
        </p:txBody>
      </p:sp>
    </p:spTree>
    <p:extLst>
      <p:ext uri="{BB962C8B-B14F-4D97-AF65-F5344CB8AC3E}">
        <p14:creationId xmlns:p14="http://schemas.microsoft.com/office/powerpoint/2010/main" val="3955499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概念模型</a:t>
            </a:r>
          </a:p>
        </p:txBody>
      </p:sp>
      <p:pic>
        <p:nvPicPr>
          <p:cNvPr id="4" name="Picture 2"/>
          <p:cNvPicPr>
            <a:picLocks noGrp="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16423" y="1164590"/>
            <a:ext cx="5294764" cy="5342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a:tailEnd/>
              </a14:hiddenLine>
            </a:ext>
          </a:extLst>
        </p:spPr>
      </p:pic>
      <p:sp>
        <p:nvSpPr>
          <p:cNvPr id="5" name="矩形 4"/>
          <p:cNvSpPr/>
          <p:nvPr/>
        </p:nvSpPr>
        <p:spPr>
          <a:xfrm>
            <a:off x="1943100" y="4579620"/>
            <a:ext cx="4899660" cy="1630680"/>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980705" y="5133676"/>
            <a:ext cx="1369286" cy="369332"/>
          </a:xfrm>
          <a:prstGeom prst="rect">
            <a:avLst/>
          </a:prstGeom>
          <a:noFill/>
        </p:spPr>
        <p:txBody>
          <a:bodyPr wrap="none" rtlCol="0">
            <a:spAutoFit/>
          </a:bodyPr>
          <a:lstStyle/>
          <a:p>
            <a:r>
              <a:rPr lang="zh-CN" altLang="en-US" dirty="0">
                <a:solidFill>
                  <a:srgbClr val="FF0000"/>
                </a:solidFill>
              </a:rPr>
              <a:t>虚拟化技术</a:t>
            </a:r>
          </a:p>
        </p:txBody>
      </p:sp>
      <p:sp>
        <p:nvSpPr>
          <p:cNvPr id="7" name="文本框 6"/>
          <p:cNvSpPr txBox="1"/>
          <p:nvPr/>
        </p:nvSpPr>
        <p:spPr>
          <a:xfrm>
            <a:off x="6980705" y="5792308"/>
            <a:ext cx="1107996" cy="369332"/>
          </a:xfrm>
          <a:prstGeom prst="rect">
            <a:avLst/>
          </a:prstGeom>
          <a:noFill/>
        </p:spPr>
        <p:txBody>
          <a:bodyPr wrap="none" rtlCol="0">
            <a:spAutoFit/>
          </a:bodyPr>
          <a:lstStyle/>
          <a:p>
            <a:r>
              <a:rPr lang="zh-CN" altLang="en-US" dirty="0">
                <a:solidFill>
                  <a:srgbClr val="FF0000"/>
                </a:solidFill>
              </a:rPr>
              <a:t>核心算法</a:t>
            </a:r>
          </a:p>
        </p:txBody>
      </p:sp>
      <p:sp>
        <p:nvSpPr>
          <p:cNvPr id="8" name="文本框 7"/>
          <p:cNvSpPr txBox="1"/>
          <p:nvPr/>
        </p:nvSpPr>
        <p:spPr>
          <a:xfrm>
            <a:off x="6980706" y="4430801"/>
            <a:ext cx="646331" cy="369332"/>
          </a:xfrm>
          <a:prstGeom prst="rect">
            <a:avLst/>
          </a:prstGeom>
          <a:noFill/>
        </p:spPr>
        <p:txBody>
          <a:bodyPr wrap="none" rtlCol="0">
            <a:spAutoFit/>
          </a:bodyPr>
          <a:lstStyle/>
          <a:p>
            <a:r>
              <a:rPr lang="zh-CN" altLang="en-US" dirty="0">
                <a:solidFill>
                  <a:srgbClr val="FF0000"/>
                </a:solidFill>
              </a:rPr>
              <a:t>起源</a:t>
            </a:r>
          </a:p>
        </p:txBody>
      </p:sp>
      <p:sp>
        <p:nvSpPr>
          <p:cNvPr id="9" name="文本框 8"/>
          <p:cNvSpPr txBox="1"/>
          <p:nvPr/>
        </p:nvSpPr>
        <p:spPr>
          <a:xfrm>
            <a:off x="6980706" y="6091061"/>
            <a:ext cx="646331" cy="369332"/>
          </a:xfrm>
          <a:prstGeom prst="rect">
            <a:avLst/>
          </a:prstGeom>
          <a:noFill/>
        </p:spPr>
        <p:txBody>
          <a:bodyPr wrap="none" rtlCol="0">
            <a:spAutoFit/>
          </a:bodyPr>
          <a:lstStyle/>
          <a:p>
            <a:r>
              <a:rPr lang="zh-CN" altLang="en-US" dirty="0">
                <a:solidFill>
                  <a:srgbClr val="FF0000"/>
                </a:solidFill>
              </a:rPr>
              <a:t>案例</a:t>
            </a:r>
          </a:p>
        </p:txBody>
      </p:sp>
      <p:sp>
        <p:nvSpPr>
          <p:cNvPr id="10" name="矩形 9"/>
          <p:cNvSpPr/>
          <p:nvPr/>
        </p:nvSpPr>
        <p:spPr>
          <a:xfrm>
            <a:off x="6980706" y="4790277"/>
            <a:ext cx="646331" cy="369332"/>
          </a:xfrm>
          <a:prstGeom prst="rect">
            <a:avLst/>
          </a:prstGeom>
        </p:spPr>
        <p:txBody>
          <a:bodyPr wrap="none">
            <a:spAutoFit/>
          </a:bodyPr>
          <a:lstStyle/>
          <a:p>
            <a:r>
              <a:rPr lang="zh-CN" altLang="en-US" dirty="0">
                <a:solidFill>
                  <a:srgbClr val="FF0000"/>
                </a:solidFill>
              </a:rPr>
              <a:t>概述</a:t>
            </a:r>
          </a:p>
        </p:txBody>
      </p:sp>
      <p:sp>
        <p:nvSpPr>
          <p:cNvPr id="11" name="文本框 10"/>
          <p:cNvSpPr txBox="1"/>
          <p:nvPr/>
        </p:nvSpPr>
        <p:spPr>
          <a:xfrm>
            <a:off x="6980705" y="5473498"/>
            <a:ext cx="2262158" cy="369332"/>
          </a:xfrm>
          <a:prstGeom prst="rect">
            <a:avLst/>
          </a:prstGeom>
          <a:noFill/>
        </p:spPr>
        <p:txBody>
          <a:bodyPr wrap="none" rtlCol="0">
            <a:spAutoFit/>
          </a:bodyPr>
          <a:lstStyle/>
          <a:p>
            <a:r>
              <a:rPr lang="zh-CN" altLang="en-US" dirty="0">
                <a:solidFill>
                  <a:srgbClr val="FF0000"/>
                </a:solidFill>
              </a:rPr>
              <a:t>数据中心和体系架构</a:t>
            </a:r>
          </a:p>
        </p:txBody>
      </p:sp>
      <p:sp>
        <p:nvSpPr>
          <p:cNvPr id="3" name="灯片编号占位符 2"/>
          <p:cNvSpPr>
            <a:spLocks noGrp="1"/>
          </p:cNvSpPr>
          <p:nvPr>
            <p:ph type="sldNum" sz="quarter" idx="12"/>
          </p:nvPr>
        </p:nvSpPr>
        <p:spPr/>
        <p:txBody>
          <a:bodyPr/>
          <a:lstStyle/>
          <a:p>
            <a:fld id="{60B2550D-72F3-4A8E-829C-1304F08F0036}" type="slidenum">
              <a:rPr lang="zh-CN" altLang="en-US" smtClean="0"/>
              <a:t>9</a:t>
            </a:fld>
            <a:endParaRPr lang="zh-CN" altLang="en-US"/>
          </a:p>
        </p:txBody>
      </p:sp>
    </p:spTree>
    <p:extLst>
      <p:ext uri="{BB962C8B-B14F-4D97-AF65-F5344CB8AC3E}">
        <p14:creationId xmlns:p14="http://schemas.microsoft.com/office/powerpoint/2010/main" val="2870604508"/>
      </p:ext>
    </p:extLst>
  </p:cSld>
  <p:clrMapOvr>
    <a:masterClrMapping/>
  </p:clrMapOvr>
</p:sld>
</file>

<file path=ppt/theme/theme1.xml><?xml version="1.0" encoding="utf-8"?>
<a:theme xmlns:a="http://schemas.openxmlformats.org/drawingml/2006/main" name="主题1">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1" id="{651A6BD7-2666-41E9-B266-7AD74B5F8260}" vid="{061E3F68-0E14-4B1C-AFD8-A5707CF489B2}"/>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主题1</Template>
  <TotalTime>3411</TotalTime>
  <Words>3375</Words>
  <Application>Microsoft Office PowerPoint</Application>
  <PresentationFormat>全屏显示(4:3)</PresentationFormat>
  <Paragraphs>549</Paragraphs>
  <Slides>40</Slides>
  <Notes>16</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40</vt:i4>
      </vt:variant>
    </vt:vector>
  </HeadingPairs>
  <TitlesOfParts>
    <vt:vector size="51" baseType="lpstr">
      <vt:lpstr>等线</vt:lpstr>
      <vt:lpstr>方正姚体</vt:lpstr>
      <vt:lpstr>黑体</vt:lpstr>
      <vt:lpstr>楷体</vt:lpstr>
      <vt:lpstr>微软雅黑</vt:lpstr>
      <vt:lpstr>Arial</vt:lpstr>
      <vt:lpstr>Calibri</vt:lpstr>
      <vt:lpstr>Cambria Math</vt:lpstr>
      <vt:lpstr>Segoe UI Semilight</vt:lpstr>
      <vt:lpstr>Wingdings</vt:lpstr>
      <vt:lpstr>主题1</vt:lpstr>
      <vt:lpstr>云计算起源</vt:lpstr>
      <vt:lpstr>目 录</vt:lpstr>
      <vt:lpstr>PowerPoint 演示文稿</vt:lpstr>
      <vt:lpstr>PowerPoint 演示文稿</vt:lpstr>
      <vt:lpstr>传统分布式计算系统</vt:lpstr>
      <vt:lpstr>传统分布式系统的特点及问题</vt:lpstr>
      <vt:lpstr>云计算——基本想法</vt:lpstr>
      <vt:lpstr>云计算 定义</vt:lpstr>
      <vt:lpstr>概念模型</vt:lpstr>
      <vt:lpstr>云计算 vs. 网格计算</vt:lpstr>
      <vt:lpstr>现实故事</vt:lpstr>
      <vt:lpstr>各自的梦想</vt:lpstr>
      <vt:lpstr>正式提出</vt:lpstr>
      <vt:lpstr>Google Trends</vt:lpstr>
      <vt:lpstr>目 录</vt:lpstr>
      <vt:lpstr>PowerPoint 演示文稿</vt:lpstr>
      <vt:lpstr>时代大背景</vt:lpstr>
      <vt:lpstr>什么是大数据？</vt:lpstr>
      <vt:lpstr>各个击破（个人观点）</vt:lpstr>
      <vt:lpstr>云计算——大数据的计算？</vt:lpstr>
      <vt:lpstr>Cloud(云)的原因</vt:lpstr>
      <vt:lpstr>云的服务模型</vt:lpstr>
      <vt:lpstr>IaaS</vt:lpstr>
      <vt:lpstr>PaaS</vt:lpstr>
      <vt:lpstr>SaaS</vt:lpstr>
      <vt:lpstr>实现机制——云计算体系结构参考模型</vt:lpstr>
      <vt:lpstr>各层的内涵</vt:lpstr>
      <vt:lpstr>什么是SOA？</vt:lpstr>
      <vt:lpstr>管理中间件层</vt:lpstr>
      <vt:lpstr>IaaS实现机制</vt:lpstr>
      <vt:lpstr>云的部署模型（1）</vt:lpstr>
      <vt:lpstr>云部署模型（2）</vt:lpstr>
      <vt:lpstr>云计算的优势：经济性</vt:lpstr>
      <vt:lpstr>云计算的其他优势</vt:lpstr>
      <vt:lpstr>云计算技术难点</vt:lpstr>
      <vt:lpstr>风险与挑战</vt:lpstr>
      <vt:lpstr>风险与挑战</vt:lpstr>
      <vt:lpstr>计算机系统与人类生活的演进对比</vt:lpstr>
      <vt:lpstr>总结</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lcynju</dc:creator>
  <cp:lastModifiedBy>. Mallory</cp:lastModifiedBy>
  <cp:revision>140</cp:revision>
  <dcterms:created xsi:type="dcterms:W3CDTF">2020-08-11T07:48:03Z</dcterms:created>
  <dcterms:modified xsi:type="dcterms:W3CDTF">2021-10-26T11:12:09Z</dcterms:modified>
</cp:coreProperties>
</file>